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2" r:id="rId6"/>
    <p:sldId id="263" r:id="rId7"/>
    <p:sldId id="264" r:id="rId8"/>
    <p:sldId id="266" r:id="rId9"/>
    <p:sldId id="268" r:id="rId10"/>
    <p:sldId id="269" r:id="rId11"/>
    <p:sldId id="271" r:id="rId12"/>
    <p:sldId id="272" r:id="rId13"/>
    <p:sldId id="273" r:id="rId14"/>
    <p:sldId id="270"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E"/>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4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Response</c:v>
                </c:pt>
              </c:strCache>
            </c:strRef>
          </c:tx>
          <c:dPt>
            <c:idx val="0"/>
            <c:bubble3D val="0"/>
            <c:spPr>
              <a:solidFill>
                <a:schemeClr val="accent2">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37D-4146-89C3-56AC53358BC7}"/>
              </c:ext>
            </c:extLst>
          </c:dPt>
          <c:dPt>
            <c:idx val="1"/>
            <c:bubble3D val="0"/>
            <c:spPr>
              <a:solidFill>
                <a:schemeClr val="accent2">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37D-4146-89C3-56AC53358BC7}"/>
              </c:ext>
            </c:extLst>
          </c:dPt>
          <c:dPt>
            <c:idx val="2"/>
            <c:bubble3D val="0"/>
            <c:spPr>
              <a:solidFill>
                <a:schemeClr val="accent2">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37D-4146-89C3-56AC53358BC7}"/>
              </c:ext>
            </c:extLst>
          </c:dPt>
          <c:dPt>
            <c:idx val="3"/>
            <c:bubble3D val="0"/>
            <c:spPr>
              <a:solidFill>
                <a:schemeClr val="accent2">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37D-4146-89C3-56AC53358BC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31</c:v>
                </c:pt>
                <c:pt idx="1">
                  <c:v>69</c:v>
                </c:pt>
                <c:pt idx="2">
                  <c:v>66</c:v>
                </c:pt>
                <c:pt idx="3">
                  <c:v>168</c:v>
                </c:pt>
              </c:numCache>
            </c:numRef>
          </c:val>
          <c:extLst>
            <c:ext xmlns:c16="http://schemas.microsoft.com/office/drawing/2014/chart" uri="{C3380CC4-5D6E-409C-BE32-E72D297353CC}">
              <c16:uniqueId val="{00000000-1C6F-4800-8181-50E14E28ECE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Gambaran </a:t>
          </a:r>
          <a:r>
            <a:rPr lang="en-US" dirty="0" err="1"/>
            <a:t>umum</a:t>
          </a:r>
          <a:endParaRPr lang="en-US" dirty="0"/>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err="1"/>
            <a:t>Pemahaman</a:t>
          </a:r>
          <a:r>
            <a:rPr lang="en-US" dirty="0"/>
            <a:t> data</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err="1"/>
            <a:t>Analisis</a:t>
          </a:r>
          <a:r>
            <a:rPr lang="en-US" dirty="0"/>
            <a:t> scenario</a:t>
          </a:r>
        </a:p>
        <a:p>
          <a:pPr>
            <a:defRPr cap="all"/>
          </a:pPr>
          <a:r>
            <a:rPr lang="en-US" cap="none" dirty="0" err="1"/>
            <a:t>Membawa</a:t>
          </a:r>
          <a:r>
            <a:rPr lang="en-US" cap="none" dirty="0"/>
            <a:t> </a:t>
          </a:r>
          <a:r>
            <a:rPr lang="en-US" cap="none" dirty="0" err="1"/>
            <a:t>semua</a:t>
          </a:r>
          <a:r>
            <a:rPr lang="en-US" cap="none" dirty="0"/>
            <a:t> segment </a:t>
          </a:r>
          <a:r>
            <a:rPr lang="en-US" cap="none" dirty="0" err="1"/>
            <a:t>ke</a:t>
          </a:r>
          <a:r>
            <a:rPr lang="en-US" cap="none" dirty="0"/>
            <a:t> segment </a:t>
          </a:r>
          <a:r>
            <a:rPr lang="en-US" cap="none" dirty="0" err="1"/>
            <a:t>tertinggi</a:t>
          </a:r>
          <a:endParaRPr lang="en-US" cap="none" dirty="0"/>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FFA3AC7-63B7-4B0F-8F1E-63390FF77B2A}">
      <dgm:prSet/>
      <dgm:spPr/>
      <dgm:t>
        <a:bodyPr/>
        <a:lstStyle/>
        <a:p>
          <a:pPr>
            <a:defRPr cap="all"/>
          </a:pPr>
          <a:r>
            <a:rPr lang="en-US" dirty="0"/>
            <a:t>Strategi </a:t>
          </a:r>
          <a:r>
            <a:rPr lang="en-US" dirty="0" err="1"/>
            <a:t>perkembangan</a:t>
          </a:r>
          <a:endParaRPr lang="en-US" dirty="0"/>
        </a:p>
      </dgm:t>
    </dgm:pt>
    <dgm:pt modelId="{10C88594-C3A4-49AB-8ECD-27E37E367771}" type="parTrans" cxnId="{A8371225-111F-4014-9AFD-D317D60AAC65}">
      <dgm:prSet/>
      <dgm:spPr/>
      <dgm:t>
        <a:bodyPr/>
        <a:lstStyle/>
        <a:p>
          <a:endParaRPr lang="en-ID"/>
        </a:p>
      </dgm:t>
    </dgm:pt>
    <dgm:pt modelId="{299395C9-A57A-4D7C-94BE-DBA99494D4B2}" type="sibTrans" cxnId="{A8371225-111F-4014-9AFD-D317D60AAC65}">
      <dgm:prSet phldrT="04" phldr="0"/>
      <dgm:spPr/>
      <dgm:t>
        <a:bodyPr/>
        <a:lstStyle/>
        <a:p>
          <a:r>
            <a:rPr lang="en-ID"/>
            <a:t>04</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4"/>
      <dgm:spPr/>
    </dgm:pt>
    <dgm:pt modelId="{BBA91679-4684-4A04-8AEB-03038C78A75C}" type="pres">
      <dgm:prSet presAssocID="{9C64CC83-643C-4E12-8F97-BC19DC031190}" presName="sibTransNodeRect" presStyleLbl="alignNode1" presStyleIdx="0" presStyleCnt="4">
        <dgm:presLayoutVars>
          <dgm:chMax val="0"/>
          <dgm:bulletEnabled val="1"/>
        </dgm:presLayoutVars>
      </dgm:prSet>
      <dgm:spPr/>
    </dgm:pt>
    <dgm:pt modelId="{5F398AEE-BC0F-4F30-99FA-92D67A176C2D}" type="pres">
      <dgm:prSet presAssocID="{DC13AB6D-DEA2-4CBB-AC69-1EF1A6AD1512}" presName="nodeRect" presStyleLbl="alignNode1" presStyleIdx="0" presStyleCnt="4">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4"/>
      <dgm:spPr/>
    </dgm:pt>
    <dgm:pt modelId="{975C752B-C37A-4BA6-A3AE-2202A141404A}" type="pres">
      <dgm:prSet presAssocID="{EF449C32-A7AE-4099-9E9B-9E2F736A89CE}" presName="sibTransNodeRect" presStyleLbl="alignNode1" presStyleIdx="1" presStyleCnt="4">
        <dgm:presLayoutVars>
          <dgm:chMax val="0"/>
          <dgm:bulletEnabled val="1"/>
        </dgm:presLayoutVars>
      </dgm:prSet>
      <dgm:spPr/>
    </dgm:pt>
    <dgm:pt modelId="{C5BDCA19-B754-421E-A6CC-628F80FC74CB}" type="pres">
      <dgm:prSet presAssocID="{53742231-981F-480A-940F-203EC2F7423F}" presName="nodeRect" presStyleLbl="alignNode1" presStyleIdx="1" presStyleCnt="4">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4"/>
      <dgm:spPr/>
    </dgm:pt>
    <dgm:pt modelId="{E20811D6-E5D4-4C9E-AABF-9E0E1902CA2C}" type="pres">
      <dgm:prSet presAssocID="{98E6DD7C-B953-4119-9F64-9914E467ECBF}" presName="sibTransNodeRect" presStyleLbl="alignNode1" presStyleIdx="2" presStyleCnt="4">
        <dgm:presLayoutVars>
          <dgm:chMax val="0"/>
          <dgm:bulletEnabled val="1"/>
        </dgm:presLayoutVars>
      </dgm:prSet>
      <dgm:spPr/>
    </dgm:pt>
    <dgm:pt modelId="{67D48337-9200-42EF-A956-8FC92E9B78D2}" type="pres">
      <dgm:prSet presAssocID="{9EF41CC5-EF3B-4A6D-8229-3F1333EADFB3}" presName="nodeRect" presStyleLbl="alignNode1" presStyleIdx="2" presStyleCnt="4">
        <dgm:presLayoutVars>
          <dgm:bulletEnabled val="1"/>
        </dgm:presLayoutVars>
      </dgm:prSet>
      <dgm:spPr/>
    </dgm:pt>
    <dgm:pt modelId="{95396EE4-BB6E-4DE5-866E-81C52AE3ABAF}" type="pres">
      <dgm:prSet presAssocID="{98E6DD7C-B953-4119-9F64-9914E467ECBF}" presName="sibTrans" presStyleCnt="0"/>
      <dgm:spPr/>
    </dgm:pt>
    <dgm:pt modelId="{7E019346-4610-4468-B0D2-FA4CEA31ED8F}" type="pres">
      <dgm:prSet presAssocID="{5FFA3AC7-63B7-4B0F-8F1E-63390FF77B2A}" presName="compositeNode" presStyleCnt="0">
        <dgm:presLayoutVars>
          <dgm:bulletEnabled val="1"/>
        </dgm:presLayoutVars>
      </dgm:prSet>
      <dgm:spPr/>
    </dgm:pt>
    <dgm:pt modelId="{98A67AC1-6C68-4DD8-8255-D510EC1B4669}" type="pres">
      <dgm:prSet presAssocID="{5FFA3AC7-63B7-4B0F-8F1E-63390FF77B2A}" presName="bgRect" presStyleLbl="alignNode1" presStyleIdx="3" presStyleCnt="4"/>
      <dgm:spPr/>
    </dgm:pt>
    <dgm:pt modelId="{5AB3F30E-97F4-439E-AC1C-D308D975D6A6}" type="pres">
      <dgm:prSet presAssocID="{299395C9-A57A-4D7C-94BE-DBA99494D4B2}" presName="sibTransNodeRect" presStyleLbl="alignNode1" presStyleIdx="3" presStyleCnt="4">
        <dgm:presLayoutVars>
          <dgm:chMax val="0"/>
          <dgm:bulletEnabled val="1"/>
        </dgm:presLayoutVars>
      </dgm:prSet>
      <dgm:spPr/>
    </dgm:pt>
    <dgm:pt modelId="{DD189E63-62F4-46B6-BA27-87AE228547D1}" type="pres">
      <dgm:prSet presAssocID="{5FFA3AC7-63B7-4B0F-8F1E-63390FF77B2A}" presName="nodeRect" presStyleLbl="alignNode1" presStyleIdx="3" presStyleCnt="4">
        <dgm:presLayoutVars>
          <dgm:bulletEnabled val="1"/>
        </dgm:presLayoutVars>
      </dgm:prSet>
      <dgm:spPr/>
    </dgm:pt>
  </dgm:ptLst>
  <dgm:cxnLst>
    <dgm:cxn modelId="{57534E1E-BEFC-47B9-A38C-02A504D8D662}" type="presOf" srcId="{5FFA3AC7-63B7-4B0F-8F1E-63390FF77B2A}" destId="{98A67AC1-6C68-4DD8-8255-D510EC1B4669}" srcOrd="0" destOrd="0" presId="urn:microsoft.com/office/officeart/2016/7/layout/LinearBlockProcessNumbered"/>
    <dgm:cxn modelId="{A8371225-111F-4014-9AFD-D317D60AAC65}" srcId="{8AA20905-3954-474B-A606-562BCA026DC1}" destId="{5FFA3AC7-63B7-4B0F-8F1E-63390FF77B2A}" srcOrd="3" destOrd="0" parTransId="{10C88594-C3A4-49AB-8ECD-27E37E367771}" sibTransId="{299395C9-A57A-4D7C-94BE-DBA99494D4B2}"/>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2E4C2080-44A6-4200-AD39-696080ECF30E}" type="presOf" srcId="{5FFA3AC7-63B7-4B0F-8F1E-63390FF77B2A}" destId="{DD189E63-62F4-46B6-BA27-87AE228547D1}" srcOrd="1"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4A5CE7B5-F7BF-47FF-9D83-2ACBC6DF2053}" type="presOf" srcId="{299395C9-A57A-4D7C-94BE-DBA99494D4B2}" destId="{5AB3F30E-97F4-439E-AC1C-D308D975D6A6}" srcOrd="0"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5D2CC76D-5821-46C1-B23E-F281E6D4FCCA}" type="presParOf" srcId="{579698BD-D232-4926-8D7B-29A69B90858B}" destId="{95396EE4-BB6E-4DE5-866E-81C52AE3ABAF}" srcOrd="5" destOrd="0" presId="urn:microsoft.com/office/officeart/2016/7/layout/LinearBlockProcessNumbered"/>
    <dgm:cxn modelId="{7117681A-A836-4A6A-A2F8-F2206BCD8BF7}" type="presParOf" srcId="{579698BD-D232-4926-8D7B-29A69B90858B}" destId="{7E019346-4610-4468-B0D2-FA4CEA31ED8F}" srcOrd="6" destOrd="0" presId="urn:microsoft.com/office/officeart/2016/7/layout/LinearBlockProcessNumbered"/>
    <dgm:cxn modelId="{C63E32C4-A6A1-48CA-AE8B-74F6975C6009}" type="presParOf" srcId="{7E019346-4610-4468-B0D2-FA4CEA31ED8F}" destId="{98A67AC1-6C68-4DD8-8255-D510EC1B4669}" srcOrd="0" destOrd="0" presId="urn:microsoft.com/office/officeart/2016/7/layout/LinearBlockProcessNumbered"/>
    <dgm:cxn modelId="{8C6855EA-2832-46BA-8E49-3BD1264FAD48}" type="presParOf" srcId="{7E019346-4610-4468-B0D2-FA4CEA31ED8F}" destId="{5AB3F30E-97F4-439E-AC1C-D308D975D6A6}" srcOrd="1" destOrd="0" presId="urn:microsoft.com/office/officeart/2016/7/layout/LinearBlockProcessNumbered"/>
    <dgm:cxn modelId="{79EFD578-6150-487A-A930-0CCC7B6DCEDC}" type="presParOf" srcId="{7E019346-4610-4468-B0D2-FA4CEA31ED8F}" destId="{DD189E63-62F4-46B6-BA27-87AE228547D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202" y="392289"/>
          <a:ext cx="2441809" cy="293017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a:t>Gambaran </a:t>
          </a:r>
          <a:r>
            <a:rPr lang="en-US" sz="1900" kern="1200" dirty="0" err="1"/>
            <a:t>umum</a:t>
          </a:r>
          <a:endParaRPr lang="en-US" sz="1900" kern="1200" dirty="0"/>
        </a:p>
      </dsp:txBody>
      <dsp:txXfrm>
        <a:off x="202" y="1564357"/>
        <a:ext cx="2441809" cy="1758102"/>
      </dsp:txXfrm>
    </dsp:sp>
    <dsp:sp modelId="{BBA91679-4684-4A04-8AEB-03038C78A75C}">
      <dsp:nvSpPr>
        <dsp:cNvPr id="0" name=""/>
        <dsp:cNvSpPr/>
      </dsp:nvSpPr>
      <dsp:spPr>
        <a:xfrm>
          <a:off x="202"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endParaRPr lang="en-US" sz="6100" kern="1200" dirty="0"/>
        </a:p>
      </dsp:txBody>
      <dsp:txXfrm>
        <a:off x="202" y="392289"/>
        <a:ext cx="2441809" cy="1172068"/>
      </dsp:txXfrm>
    </dsp:sp>
    <dsp:sp modelId="{00AE7F27-0E5D-4AFB-ACD6-B5A19E79EA42}">
      <dsp:nvSpPr>
        <dsp:cNvPr id="0" name=""/>
        <dsp:cNvSpPr/>
      </dsp:nvSpPr>
      <dsp:spPr>
        <a:xfrm>
          <a:off x="2637356" y="392289"/>
          <a:ext cx="2441809" cy="293017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err="1"/>
            <a:t>Pemahaman</a:t>
          </a:r>
          <a:r>
            <a:rPr lang="en-US" sz="1900" kern="1200" dirty="0"/>
            <a:t> data</a:t>
          </a:r>
        </a:p>
      </dsp:txBody>
      <dsp:txXfrm>
        <a:off x="2637356" y="1564357"/>
        <a:ext cx="2441809" cy="1758102"/>
      </dsp:txXfrm>
    </dsp:sp>
    <dsp:sp modelId="{975C752B-C37A-4BA6-A3AE-2202A141404A}">
      <dsp:nvSpPr>
        <dsp:cNvPr id="0" name=""/>
        <dsp:cNvSpPr/>
      </dsp:nvSpPr>
      <dsp:spPr>
        <a:xfrm>
          <a:off x="2637356"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37356" y="392289"/>
        <a:ext cx="2441809" cy="1172068"/>
      </dsp:txXfrm>
    </dsp:sp>
    <dsp:sp modelId="{CAD62F17-E99D-4FEF-B376-961CA4CB20EB}">
      <dsp:nvSpPr>
        <dsp:cNvPr id="0" name=""/>
        <dsp:cNvSpPr/>
      </dsp:nvSpPr>
      <dsp:spPr>
        <a:xfrm>
          <a:off x="5274509" y="392289"/>
          <a:ext cx="2441809" cy="293017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err="1"/>
            <a:t>Analisis</a:t>
          </a:r>
          <a:r>
            <a:rPr lang="en-US" sz="1900" kern="1200" dirty="0"/>
            <a:t> scenario</a:t>
          </a:r>
        </a:p>
        <a:p>
          <a:pPr marL="0" lvl="0" indent="0" algn="l" defTabSz="844550">
            <a:lnSpc>
              <a:spcPct val="90000"/>
            </a:lnSpc>
            <a:spcBef>
              <a:spcPct val="0"/>
            </a:spcBef>
            <a:spcAft>
              <a:spcPct val="35000"/>
            </a:spcAft>
            <a:buNone/>
            <a:defRPr cap="all"/>
          </a:pPr>
          <a:r>
            <a:rPr lang="en-US" sz="1900" kern="1200" cap="none" dirty="0" err="1"/>
            <a:t>Membawa</a:t>
          </a:r>
          <a:r>
            <a:rPr lang="en-US" sz="1900" kern="1200" cap="none" dirty="0"/>
            <a:t> </a:t>
          </a:r>
          <a:r>
            <a:rPr lang="en-US" sz="1900" kern="1200" cap="none" dirty="0" err="1"/>
            <a:t>semua</a:t>
          </a:r>
          <a:r>
            <a:rPr lang="en-US" sz="1900" kern="1200" cap="none" dirty="0"/>
            <a:t> segment </a:t>
          </a:r>
          <a:r>
            <a:rPr lang="en-US" sz="1900" kern="1200" cap="none" dirty="0" err="1"/>
            <a:t>ke</a:t>
          </a:r>
          <a:r>
            <a:rPr lang="en-US" sz="1900" kern="1200" cap="none" dirty="0"/>
            <a:t> segment </a:t>
          </a:r>
          <a:r>
            <a:rPr lang="en-US" sz="1900" kern="1200" cap="none" dirty="0" err="1"/>
            <a:t>tertinggi</a:t>
          </a:r>
          <a:endParaRPr lang="en-US" sz="1900" kern="1200" cap="none" dirty="0"/>
        </a:p>
      </dsp:txBody>
      <dsp:txXfrm>
        <a:off x="5274509" y="1564357"/>
        <a:ext cx="2441809" cy="1758102"/>
      </dsp:txXfrm>
    </dsp:sp>
    <dsp:sp modelId="{E20811D6-E5D4-4C9E-AABF-9E0E1902CA2C}">
      <dsp:nvSpPr>
        <dsp:cNvPr id="0" name=""/>
        <dsp:cNvSpPr/>
      </dsp:nvSpPr>
      <dsp:spPr>
        <a:xfrm>
          <a:off x="5274509"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274509" y="392289"/>
        <a:ext cx="2441809" cy="1172068"/>
      </dsp:txXfrm>
    </dsp:sp>
    <dsp:sp modelId="{98A67AC1-6C68-4DD8-8255-D510EC1B4669}">
      <dsp:nvSpPr>
        <dsp:cNvPr id="0" name=""/>
        <dsp:cNvSpPr/>
      </dsp:nvSpPr>
      <dsp:spPr>
        <a:xfrm>
          <a:off x="7911663" y="392289"/>
          <a:ext cx="2441809" cy="2930170"/>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a:t>Strategi </a:t>
          </a:r>
          <a:r>
            <a:rPr lang="en-US" sz="1900" kern="1200" dirty="0" err="1"/>
            <a:t>perkembangan</a:t>
          </a:r>
          <a:endParaRPr lang="en-US" sz="1900" kern="1200" dirty="0"/>
        </a:p>
      </dsp:txBody>
      <dsp:txXfrm>
        <a:off x="7911663" y="1564357"/>
        <a:ext cx="2441809" cy="1758102"/>
      </dsp:txXfrm>
    </dsp:sp>
    <dsp:sp modelId="{5AB3F30E-97F4-439E-AC1C-D308D975D6A6}">
      <dsp:nvSpPr>
        <dsp:cNvPr id="0" name=""/>
        <dsp:cNvSpPr/>
      </dsp:nvSpPr>
      <dsp:spPr>
        <a:xfrm>
          <a:off x="7911663"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ID" sz="6100" kern="1200"/>
            <a:t>04</a:t>
          </a:r>
        </a:p>
      </dsp:txBody>
      <dsp:txXfrm>
        <a:off x="7911663" y="392289"/>
        <a:ext cx="2441809" cy="117206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7778" b="7779"/>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9600" dirty="0">
                <a:solidFill>
                  <a:schemeClr val="tx1"/>
                </a:solidFill>
              </a:rPr>
              <a:t>Supermarket</a:t>
            </a:r>
            <a:br>
              <a:rPr lang="en-US" sz="4800" dirty="0">
                <a:solidFill>
                  <a:schemeClr val="tx1"/>
                </a:solidFill>
              </a:rPr>
            </a:br>
            <a:r>
              <a:rPr lang="en-US" sz="4800" dirty="0">
                <a:solidFill>
                  <a:schemeClr val="tx1"/>
                </a:solidFill>
              </a:rPr>
              <a:t>Customer Retention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000" b="1" dirty="0"/>
              <a:t>Eldi Andreanov</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749468DD-97AA-1F6F-AFB8-E9B253948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FC283-03A7-AA74-55BD-2DEA9FD27503}"/>
              </a:ext>
            </a:extLst>
          </p:cNvPr>
          <p:cNvSpPr>
            <a:spLocks noGrp="1"/>
          </p:cNvSpPr>
          <p:nvPr>
            <p:ph type="title"/>
          </p:nvPr>
        </p:nvSpPr>
        <p:spPr/>
        <p:txBody>
          <a:bodyPr/>
          <a:lstStyle/>
          <a:p>
            <a:r>
              <a:rPr lang="en-US" dirty="0" err="1">
                <a:solidFill>
                  <a:schemeClr val="bg1"/>
                </a:solidFill>
                <a:effectLst/>
              </a:rPr>
              <a:t>Dataframe</a:t>
            </a:r>
            <a:r>
              <a:rPr lang="en-US" dirty="0">
                <a:solidFill>
                  <a:schemeClr val="bg1"/>
                </a:solidFill>
                <a:effectLst/>
              </a:rPr>
              <a:t> </a:t>
            </a:r>
            <a:r>
              <a:rPr lang="en-US" dirty="0" err="1">
                <a:solidFill>
                  <a:schemeClr val="bg1"/>
                </a:solidFill>
                <a:effectLst/>
              </a:rPr>
              <a:t>Tambahan</a:t>
            </a:r>
            <a:endParaRPr lang="en-ID" dirty="0">
              <a:solidFill>
                <a:schemeClr val="bg1"/>
              </a:solidFill>
              <a:effectLst/>
            </a:endParaRPr>
          </a:p>
        </p:txBody>
      </p:sp>
      <p:sp>
        <p:nvSpPr>
          <p:cNvPr id="4" name="Title 1">
            <a:extLst>
              <a:ext uri="{FF2B5EF4-FFF2-40B4-BE49-F238E27FC236}">
                <a16:creationId xmlns:a16="http://schemas.microsoft.com/office/drawing/2014/main" id="{D00AE76B-BB49-D8BE-F89F-6A26C3C56165}"/>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6DA0F8BA-4070-E51C-92E1-341EE1CC8545}"/>
              </a:ext>
            </a:extLst>
          </p:cNvPr>
          <p:cNvSpPr>
            <a:spLocks noGrp="1"/>
          </p:cNvSpPr>
          <p:nvPr>
            <p:ph idx="1"/>
          </p:nvPr>
        </p:nvSpPr>
        <p:spPr>
          <a:xfrm>
            <a:off x="358218" y="2076450"/>
            <a:ext cx="11516281" cy="3016250"/>
          </a:xfrm>
        </p:spPr>
        <p:txBody>
          <a:bodyPr>
            <a:normAutofit/>
          </a:bodyPr>
          <a:lstStyle/>
          <a:p>
            <a:r>
              <a:rPr lang="en-US" dirty="0">
                <a:solidFill>
                  <a:schemeClr val="bg1"/>
                </a:solidFill>
                <a:effectLst/>
              </a:rPr>
              <a:t>M</a:t>
            </a:r>
            <a:r>
              <a:rPr lang="en-ID" dirty="0" err="1">
                <a:solidFill>
                  <a:schemeClr val="bg1"/>
                </a:solidFill>
                <a:effectLst/>
              </a:rPr>
              <a:t>embuat</a:t>
            </a:r>
            <a:r>
              <a:rPr lang="en-ID" dirty="0">
                <a:solidFill>
                  <a:schemeClr val="bg1"/>
                </a:solidFill>
                <a:effectLst/>
              </a:rPr>
              <a:t> </a:t>
            </a:r>
            <a:r>
              <a:rPr lang="en-ID" dirty="0" err="1">
                <a:solidFill>
                  <a:schemeClr val="bg1"/>
                </a:solidFill>
                <a:effectLst/>
              </a:rPr>
              <a:t>dataframe</a:t>
            </a:r>
            <a:r>
              <a:rPr lang="en-ID" dirty="0">
                <a:solidFill>
                  <a:schemeClr val="bg1"/>
                </a:solidFill>
                <a:effectLst/>
              </a:rPr>
              <a:t> </a:t>
            </a:r>
            <a:r>
              <a:rPr lang="en-ID" dirty="0" err="1">
                <a:solidFill>
                  <a:schemeClr val="bg1"/>
                </a:solidFill>
                <a:effectLst/>
              </a:rPr>
              <a:t>baru</a:t>
            </a:r>
            <a:r>
              <a:rPr lang="en-ID" dirty="0">
                <a:solidFill>
                  <a:schemeClr val="bg1"/>
                </a:solidFill>
                <a:effectLst/>
              </a:rPr>
              <a:t> LRMF yang </a:t>
            </a:r>
            <a:r>
              <a:rPr lang="en-ID" dirty="0" err="1">
                <a:solidFill>
                  <a:schemeClr val="bg1"/>
                </a:solidFill>
                <a:effectLst/>
              </a:rPr>
              <a:t>berisi</a:t>
            </a:r>
            <a:r>
              <a:rPr lang="en-ID" dirty="0">
                <a:solidFill>
                  <a:schemeClr val="bg1"/>
                </a:solidFill>
                <a:effectLst/>
              </a:rPr>
              <a:t>:</a:t>
            </a:r>
          </a:p>
          <a:p>
            <a:pPr lvl="1"/>
            <a:r>
              <a:rPr lang="en-ID" dirty="0">
                <a:solidFill>
                  <a:schemeClr val="bg1"/>
                </a:solidFill>
                <a:effectLst/>
              </a:rPr>
              <a:t>ID</a:t>
            </a:r>
          </a:p>
          <a:p>
            <a:pPr lvl="1"/>
            <a:r>
              <a:rPr lang="en-ID" dirty="0">
                <a:solidFill>
                  <a:schemeClr val="bg1"/>
                </a:solidFill>
                <a:effectLst/>
              </a:rPr>
              <a:t>Monetary (group by ID)</a:t>
            </a:r>
          </a:p>
          <a:p>
            <a:pPr lvl="1"/>
            <a:r>
              <a:rPr lang="en-ID" dirty="0">
                <a:solidFill>
                  <a:schemeClr val="bg1"/>
                </a:solidFill>
                <a:effectLst/>
              </a:rPr>
              <a:t>Frequency (group by ID)</a:t>
            </a:r>
          </a:p>
          <a:p>
            <a:pPr lvl="1"/>
            <a:r>
              <a:rPr lang="en-ID" dirty="0">
                <a:solidFill>
                  <a:schemeClr val="bg1"/>
                </a:solidFill>
                <a:effectLst/>
              </a:rPr>
              <a:t>Recency : Recency </a:t>
            </a:r>
            <a:r>
              <a:rPr lang="en-ID" dirty="0" err="1">
                <a:solidFill>
                  <a:schemeClr val="bg1"/>
                </a:solidFill>
                <a:effectLst/>
              </a:rPr>
              <a:t>terendah</a:t>
            </a:r>
            <a:r>
              <a:rPr lang="en-ID" dirty="0">
                <a:solidFill>
                  <a:schemeClr val="bg1"/>
                </a:solidFill>
                <a:effectLst/>
              </a:rPr>
              <a:t> </a:t>
            </a:r>
            <a:r>
              <a:rPr lang="en-ID" dirty="0" err="1">
                <a:solidFill>
                  <a:schemeClr val="bg1"/>
                </a:solidFill>
                <a:effectLst/>
              </a:rPr>
              <a:t>dari</a:t>
            </a:r>
            <a:r>
              <a:rPr lang="en-ID" dirty="0">
                <a:solidFill>
                  <a:schemeClr val="bg1"/>
                </a:solidFill>
                <a:effectLst/>
              </a:rPr>
              <a:t> ID.</a:t>
            </a:r>
          </a:p>
          <a:p>
            <a:pPr lvl="1"/>
            <a:r>
              <a:rPr lang="en-ID" dirty="0">
                <a:solidFill>
                  <a:schemeClr val="bg1"/>
                </a:solidFill>
                <a:effectLst/>
              </a:rPr>
              <a:t>Length : </a:t>
            </a:r>
            <a:r>
              <a:rPr lang="en-ID" dirty="0" err="1">
                <a:solidFill>
                  <a:schemeClr val="bg1"/>
                </a:solidFill>
                <a:effectLst/>
              </a:rPr>
              <a:t>Selisih</a:t>
            </a:r>
            <a:r>
              <a:rPr lang="en-ID" dirty="0">
                <a:solidFill>
                  <a:schemeClr val="bg1"/>
                </a:solidFill>
                <a:effectLst/>
              </a:rPr>
              <a:t> </a:t>
            </a:r>
            <a:r>
              <a:rPr lang="en-ID" dirty="0" err="1">
                <a:solidFill>
                  <a:schemeClr val="bg1"/>
                </a:solidFill>
                <a:effectLst/>
              </a:rPr>
              <a:t>antara</a:t>
            </a:r>
            <a:r>
              <a:rPr lang="en-ID" dirty="0">
                <a:solidFill>
                  <a:schemeClr val="bg1"/>
                </a:solidFill>
                <a:effectLst/>
              </a:rPr>
              <a:t> Analysis date – </a:t>
            </a:r>
            <a:r>
              <a:rPr lang="en-ID" dirty="0" err="1">
                <a:solidFill>
                  <a:schemeClr val="bg1"/>
                </a:solidFill>
                <a:effectLst/>
              </a:rPr>
              <a:t>Dt_Customer</a:t>
            </a:r>
            <a:r>
              <a:rPr lang="en-ID" dirty="0">
                <a:solidFill>
                  <a:schemeClr val="bg1"/>
                </a:solidFill>
                <a:effectLst/>
              </a:rPr>
              <a:t>  </a:t>
            </a:r>
          </a:p>
        </p:txBody>
      </p:sp>
    </p:spTree>
    <p:extLst>
      <p:ext uri="{BB962C8B-B14F-4D97-AF65-F5344CB8AC3E}">
        <p14:creationId xmlns:p14="http://schemas.microsoft.com/office/powerpoint/2010/main" val="205509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A481B3A0-5A92-2710-4163-72E3515F3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30683-00D6-C381-D3FE-3DC0D7F5F635}"/>
              </a:ext>
            </a:extLst>
          </p:cNvPr>
          <p:cNvSpPr>
            <a:spLocks noGrp="1"/>
          </p:cNvSpPr>
          <p:nvPr>
            <p:ph type="title"/>
          </p:nvPr>
        </p:nvSpPr>
        <p:spPr/>
        <p:txBody>
          <a:bodyPr/>
          <a:lstStyle/>
          <a:p>
            <a:r>
              <a:rPr lang="en-US" dirty="0" err="1">
                <a:solidFill>
                  <a:schemeClr val="bg1"/>
                </a:solidFill>
                <a:effectLst/>
              </a:rPr>
              <a:t>Membagi</a:t>
            </a:r>
            <a:r>
              <a:rPr lang="en-US" dirty="0">
                <a:solidFill>
                  <a:schemeClr val="bg1"/>
                </a:solidFill>
                <a:effectLst/>
              </a:rPr>
              <a:t> LRMF </a:t>
            </a:r>
            <a:r>
              <a:rPr lang="en-US" dirty="0" err="1">
                <a:solidFill>
                  <a:schemeClr val="bg1"/>
                </a:solidFill>
                <a:effectLst/>
              </a:rPr>
              <a:t>ke</a:t>
            </a:r>
            <a:r>
              <a:rPr lang="en-US" dirty="0">
                <a:solidFill>
                  <a:schemeClr val="bg1"/>
                </a:solidFill>
                <a:effectLst/>
              </a:rPr>
              <a:t> </a:t>
            </a:r>
            <a:r>
              <a:rPr lang="en-US" dirty="0" err="1">
                <a:solidFill>
                  <a:schemeClr val="bg1"/>
                </a:solidFill>
                <a:effectLst/>
              </a:rPr>
              <a:t>dalam</a:t>
            </a:r>
            <a:r>
              <a:rPr lang="en-US" dirty="0">
                <a:solidFill>
                  <a:schemeClr val="bg1"/>
                </a:solidFill>
                <a:effectLst/>
              </a:rPr>
              <a:t> 3 </a:t>
            </a:r>
            <a:r>
              <a:rPr lang="en-US" dirty="0" err="1">
                <a:solidFill>
                  <a:schemeClr val="bg1"/>
                </a:solidFill>
                <a:effectLst/>
              </a:rPr>
              <a:t>segmen</a:t>
            </a:r>
            <a:endParaRPr lang="en-ID" dirty="0">
              <a:solidFill>
                <a:schemeClr val="bg1"/>
              </a:solidFill>
              <a:effectLst/>
            </a:endParaRPr>
          </a:p>
        </p:txBody>
      </p:sp>
      <p:sp>
        <p:nvSpPr>
          <p:cNvPr id="4" name="Title 1">
            <a:extLst>
              <a:ext uri="{FF2B5EF4-FFF2-40B4-BE49-F238E27FC236}">
                <a16:creationId xmlns:a16="http://schemas.microsoft.com/office/drawing/2014/main" id="{BFBB9E8C-57D5-F3BB-82B2-CF719E13C3F6}"/>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198F4399-5FAC-B075-FA4F-DBBC22BF37E6}"/>
              </a:ext>
            </a:extLst>
          </p:cNvPr>
          <p:cNvSpPr>
            <a:spLocks noGrp="1"/>
          </p:cNvSpPr>
          <p:nvPr>
            <p:ph idx="1"/>
          </p:nvPr>
        </p:nvSpPr>
        <p:spPr>
          <a:xfrm>
            <a:off x="358218" y="2076450"/>
            <a:ext cx="11516281" cy="1741406"/>
          </a:xfrm>
        </p:spPr>
        <p:txBody>
          <a:bodyPr>
            <a:normAutofit/>
          </a:bodyPr>
          <a:lstStyle/>
          <a:p>
            <a:r>
              <a:rPr lang="en-US" dirty="0" err="1">
                <a:solidFill>
                  <a:schemeClr val="bg1"/>
                </a:solidFill>
                <a:effectLst/>
              </a:rPr>
              <a:t>Segmen</a:t>
            </a:r>
            <a:r>
              <a:rPr lang="en-US" dirty="0">
                <a:solidFill>
                  <a:schemeClr val="bg1"/>
                </a:solidFill>
                <a:effectLst/>
              </a:rPr>
              <a:t> 0: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rendah</a:t>
            </a:r>
            <a:endParaRPr lang="en-US" dirty="0">
              <a:solidFill>
                <a:schemeClr val="bg1"/>
              </a:solidFill>
              <a:effectLst/>
            </a:endParaRPr>
          </a:p>
          <a:p>
            <a:r>
              <a:rPr lang="en-US" dirty="0" err="1">
                <a:solidFill>
                  <a:schemeClr val="bg1"/>
                </a:solidFill>
                <a:effectLst/>
              </a:rPr>
              <a:t>Segmen</a:t>
            </a:r>
            <a:r>
              <a:rPr lang="en-US" dirty="0">
                <a:solidFill>
                  <a:schemeClr val="bg1"/>
                </a:solidFill>
                <a:effectLst/>
              </a:rPr>
              <a:t> 1: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menengah</a:t>
            </a:r>
            <a:endParaRPr lang="en-US" dirty="0">
              <a:solidFill>
                <a:schemeClr val="bg1"/>
              </a:solidFill>
              <a:effectLst/>
            </a:endParaRPr>
          </a:p>
          <a:p>
            <a:r>
              <a:rPr lang="en-US" dirty="0" err="1">
                <a:solidFill>
                  <a:schemeClr val="bg1"/>
                </a:solidFill>
                <a:effectLst/>
              </a:rPr>
              <a:t>Segmen</a:t>
            </a:r>
            <a:r>
              <a:rPr lang="en-US" dirty="0">
                <a:solidFill>
                  <a:schemeClr val="bg1"/>
                </a:solidFill>
                <a:effectLst/>
              </a:rPr>
              <a:t> 2: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tinggi</a:t>
            </a:r>
            <a:endParaRPr lang="en-ID" dirty="0">
              <a:solidFill>
                <a:schemeClr val="bg1"/>
              </a:solidFill>
              <a:effectLst/>
            </a:endParaRPr>
          </a:p>
        </p:txBody>
      </p:sp>
      <p:pic>
        <p:nvPicPr>
          <p:cNvPr id="5" name="Picture 4">
            <a:extLst>
              <a:ext uri="{FF2B5EF4-FFF2-40B4-BE49-F238E27FC236}">
                <a16:creationId xmlns:a16="http://schemas.microsoft.com/office/drawing/2014/main" id="{DF8CA0A3-A303-A3AA-9730-DEC856EBCA4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7680" y="1760404"/>
            <a:ext cx="5836265" cy="4611501"/>
          </a:xfrm>
          <a:prstGeom prst="rect">
            <a:avLst/>
          </a:prstGeom>
        </p:spPr>
      </p:pic>
    </p:spTree>
    <p:extLst>
      <p:ext uri="{BB962C8B-B14F-4D97-AF65-F5344CB8AC3E}">
        <p14:creationId xmlns:p14="http://schemas.microsoft.com/office/powerpoint/2010/main" val="189276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32B37DC8-5473-E9DD-415A-7B5BCD049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F4081-45A8-F935-0832-0B8688E52BB9}"/>
              </a:ext>
            </a:extLst>
          </p:cNvPr>
          <p:cNvSpPr>
            <a:spLocks noGrp="1"/>
          </p:cNvSpPr>
          <p:nvPr>
            <p:ph type="title"/>
          </p:nvPr>
        </p:nvSpPr>
        <p:spPr>
          <a:xfrm>
            <a:off x="919119" y="430098"/>
            <a:ext cx="10353762" cy="1257300"/>
          </a:xfrm>
        </p:spPr>
        <p:txBody>
          <a:bodyPr/>
          <a:lstStyle/>
          <a:p>
            <a:r>
              <a:rPr lang="en-US" dirty="0" err="1">
                <a:solidFill>
                  <a:schemeClr val="bg1"/>
                </a:solidFill>
                <a:effectLst/>
              </a:rPr>
              <a:t>Karakteristik</a:t>
            </a:r>
            <a:r>
              <a:rPr lang="en-US" dirty="0">
                <a:solidFill>
                  <a:schemeClr val="bg1"/>
                </a:solidFill>
                <a:effectLst/>
              </a:rPr>
              <a:t> masing-masing s</a:t>
            </a:r>
            <a:endParaRPr lang="en-ID" dirty="0">
              <a:solidFill>
                <a:schemeClr val="bg1"/>
              </a:solidFill>
              <a:effectLst/>
            </a:endParaRPr>
          </a:p>
        </p:txBody>
      </p:sp>
      <p:sp>
        <p:nvSpPr>
          <p:cNvPr id="4" name="Title 1">
            <a:extLst>
              <a:ext uri="{FF2B5EF4-FFF2-40B4-BE49-F238E27FC236}">
                <a16:creationId xmlns:a16="http://schemas.microsoft.com/office/drawing/2014/main" id="{BE117E26-5CB4-45EE-ACBF-F95FAB35DCDF}"/>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30890-CE3E-8E7D-B7A2-6B313BB0402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6021" y="1627817"/>
            <a:ext cx="5847760" cy="4620583"/>
          </a:xfrm>
          <a:prstGeom prst="rect">
            <a:avLst/>
          </a:prstGeom>
        </p:spPr>
      </p:pic>
      <p:graphicFrame>
        <p:nvGraphicFramePr>
          <p:cNvPr id="8" name="Table 7">
            <a:extLst>
              <a:ext uri="{FF2B5EF4-FFF2-40B4-BE49-F238E27FC236}">
                <a16:creationId xmlns:a16="http://schemas.microsoft.com/office/drawing/2014/main" id="{1E84771B-9FEE-495B-C080-5559490CFCF0}"/>
              </a:ext>
            </a:extLst>
          </p:cNvPr>
          <p:cNvGraphicFramePr>
            <a:graphicFrameLocks noGrp="1"/>
          </p:cNvGraphicFramePr>
          <p:nvPr>
            <p:extLst>
              <p:ext uri="{D42A27DB-BD31-4B8C-83A1-F6EECF244321}">
                <p14:modId xmlns:p14="http://schemas.microsoft.com/office/powerpoint/2010/main" val="2618139809"/>
              </p:ext>
            </p:extLst>
          </p:nvPr>
        </p:nvGraphicFramePr>
        <p:xfrm>
          <a:off x="433632" y="1627817"/>
          <a:ext cx="5307291" cy="4620582"/>
        </p:xfrm>
        <a:graphic>
          <a:graphicData uri="http://schemas.openxmlformats.org/drawingml/2006/table">
            <a:tbl>
              <a:tblPr firstRow="1" firstCol="1" bandRow="1">
                <a:tableStyleId>{327F97BB-C833-4FB7-BDE5-3F7075034690}</a:tableStyleId>
              </a:tblPr>
              <a:tblGrid>
                <a:gridCol w="1004594">
                  <a:extLst>
                    <a:ext uri="{9D8B030D-6E8A-4147-A177-3AD203B41FA5}">
                      <a16:colId xmlns:a16="http://schemas.microsoft.com/office/drawing/2014/main" val="4088918875"/>
                    </a:ext>
                  </a:extLst>
                </a:gridCol>
                <a:gridCol w="4302697">
                  <a:extLst>
                    <a:ext uri="{9D8B030D-6E8A-4147-A177-3AD203B41FA5}">
                      <a16:colId xmlns:a16="http://schemas.microsoft.com/office/drawing/2014/main" val="2698990251"/>
                    </a:ext>
                  </a:extLst>
                </a:gridCol>
              </a:tblGrid>
              <a:tr h="1592452">
                <a:tc>
                  <a:txBody>
                    <a:bodyPr/>
                    <a:lstStyle/>
                    <a:p>
                      <a:pPr>
                        <a:lnSpc>
                          <a:spcPct val="115000"/>
                        </a:lnSpc>
                        <a:spcAft>
                          <a:spcPts val="800"/>
                        </a:spcAft>
                        <a:buNone/>
                      </a:pPr>
                      <a:r>
                        <a:rPr lang="id-ID" sz="1600" kern="100" dirty="0">
                          <a:solidFill>
                            <a:schemeClr val="tx1"/>
                          </a:solidFill>
                          <a:effectLst/>
                        </a:rPr>
                        <a:t>Segment 2</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Monetary sangat tinggi, length moderate, frequency sangat rendah, recency rendah (score 3) </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368213"/>
                  </a:ext>
                </a:extLst>
              </a:tr>
              <a:tr h="1514065">
                <a:tc>
                  <a:txBody>
                    <a:bodyPr/>
                    <a:lstStyle/>
                    <a:p>
                      <a:pPr>
                        <a:lnSpc>
                          <a:spcPct val="115000"/>
                        </a:lnSpc>
                        <a:spcAft>
                          <a:spcPts val="800"/>
                        </a:spcAft>
                        <a:buNone/>
                      </a:pPr>
                      <a:r>
                        <a:rPr lang="id-ID" sz="1600" kern="100">
                          <a:solidFill>
                            <a:schemeClr val="tx1"/>
                          </a:solidFill>
                          <a:effectLst/>
                        </a:rPr>
                        <a:t>Segment 1</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monetary, length dan frequency tinggi, dan recency rendah</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5783410"/>
                  </a:ext>
                </a:extLst>
              </a:tr>
              <a:tr h="1514065">
                <a:tc>
                  <a:txBody>
                    <a:bodyPr/>
                    <a:lstStyle/>
                    <a:p>
                      <a:pPr>
                        <a:lnSpc>
                          <a:spcPct val="115000"/>
                        </a:lnSpc>
                        <a:spcAft>
                          <a:spcPts val="800"/>
                        </a:spcAft>
                        <a:buNone/>
                      </a:pPr>
                      <a:r>
                        <a:rPr lang="id-ID" sz="1600" kern="100">
                          <a:solidFill>
                            <a:schemeClr val="tx1"/>
                          </a:solidFill>
                          <a:effectLst/>
                        </a:rPr>
                        <a:t>Segment 0</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Freq, Length, Monetary cenderung rendah, recency paling rendah dari segment yang lain.</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9368434"/>
                  </a:ext>
                </a:extLst>
              </a:tr>
            </a:tbl>
          </a:graphicData>
        </a:graphic>
      </p:graphicFrame>
    </p:spTree>
    <p:extLst>
      <p:ext uri="{BB962C8B-B14F-4D97-AF65-F5344CB8AC3E}">
        <p14:creationId xmlns:p14="http://schemas.microsoft.com/office/powerpoint/2010/main" val="190082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9C640A8A-6829-BBA4-5538-A75853D49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ABB23-DEF8-C447-AECC-A556105E989E}"/>
              </a:ext>
            </a:extLst>
          </p:cNvPr>
          <p:cNvSpPr>
            <a:spLocks noGrp="1"/>
          </p:cNvSpPr>
          <p:nvPr>
            <p:ph type="title"/>
          </p:nvPr>
        </p:nvSpPr>
        <p:spPr>
          <a:xfrm>
            <a:off x="919119" y="430098"/>
            <a:ext cx="10353762" cy="1257300"/>
          </a:xfrm>
        </p:spPr>
        <p:txBody>
          <a:bodyPr/>
          <a:lstStyle/>
          <a:p>
            <a:r>
              <a:rPr lang="en-US" dirty="0">
                <a:solidFill>
                  <a:schemeClr val="bg1"/>
                </a:solidFill>
                <a:effectLst/>
              </a:rPr>
              <a:t>Goals masing-masing segment</a:t>
            </a:r>
            <a:endParaRPr lang="en-ID" dirty="0">
              <a:solidFill>
                <a:schemeClr val="bg1"/>
              </a:solidFill>
              <a:effectLst/>
            </a:endParaRPr>
          </a:p>
        </p:txBody>
      </p:sp>
      <p:sp>
        <p:nvSpPr>
          <p:cNvPr id="4" name="Title 1">
            <a:extLst>
              <a:ext uri="{FF2B5EF4-FFF2-40B4-BE49-F238E27FC236}">
                <a16:creationId xmlns:a16="http://schemas.microsoft.com/office/drawing/2014/main" id="{E24E6AC5-C844-CE22-E52F-B0FAAF105D5A}"/>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7716FC-3595-6E4A-1874-7E33678961E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6021" y="1627817"/>
            <a:ext cx="5847760" cy="4620583"/>
          </a:xfrm>
          <a:prstGeom prst="rect">
            <a:avLst/>
          </a:prstGeom>
        </p:spPr>
      </p:pic>
      <p:graphicFrame>
        <p:nvGraphicFramePr>
          <p:cNvPr id="7" name="Table 6">
            <a:extLst>
              <a:ext uri="{FF2B5EF4-FFF2-40B4-BE49-F238E27FC236}">
                <a16:creationId xmlns:a16="http://schemas.microsoft.com/office/drawing/2014/main" id="{BEA6F6A6-C173-8BCC-B148-44B649611CCA}"/>
              </a:ext>
            </a:extLst>
          </p:cNvPr>
          <p:cNvGraphicFramePr>
            <a:graphicFrameLocks noGrp="1"/>
          </p:cNvGraphicFramePr>
          <p:nvPr>
            <p:extLst>
              <p:ext uri="{D42A27DB-BD31-4B8C-83A1-F6EECF244321}">
                <p14:modId xmlns:p14="http://schemas.microsoft.com/office/powerpoint/2010/main" val="477153850"/>
              </p:ext>
            </p:extLst>
          </p:nvPr>
        </p:nvGraphicFramePr>
        <p:xfrm>
          <a:off x="433632" y="1627817"/>
          <a:ext cx="5307291" cy="4620582"/>
        </p:xfrm>
        <a:graphic>
          <a:graphicData uri="http://schemas.openxmlformats.org/drawingml/2006/table">
            <a:tbl>
              <a:tblPr firstRow="1" firstCol="1" bandRow="1">
                <a:tableStyleId>{327F97BB-C833-4FB7-BDE5-3F7075034690}</a:tableStyleId>
              </a:tblPr>
              <a:tblGrid>
                <a:gridCol w="1004594">
                  <a:extLst>
                    <a:ext uri="{9D8B030D-6E8A-4147-A177-3AD203B41FA5}">
                      <a16:colId xmlns:a16="http://schemas.microsoft.com/office/drawing/2014/main" val="4088918875"/>
                    </a:ext>
                  </a:extLst>
                </a:gridCol>
                <a:gridCol w="4302697">
                  <a:extLst>
                    <a:ext uri="{9D8B030D-6E8A-4147-A177-3AD203B41FA5}">
                      <a16:colId xmlns:a16="http://schemas.microsoft.com/office/drawing/2014/main" val="2698990251"/>
                    </a:ext>
                  </a:extLst>
                </a:gridCol>
              </a:tblGrid>
              <a:tr h="1592452">
                <a:tc>
                  <a:txBody>
                    <a:bodyPr/>
                    <a:lstStyle/>
                    <a:p>
                      <a:pPr>
                        <a:lnSpc>
                          <a:spcPct val="115000"/>
                        </a:lnSpc>
                        <a:spcAft>
                          <a:spcPts val="800"/>
                        </a:spcAft>
                        <a:buNone/>
                      </a:pPr>
                      <a:r>
                        <a:rPr lang="id-ID" sz="1600" kern="100" dirty="0">
                          <a:solidFill>
                            <a:schemeClr val="tx1"/>
                          </a:solidFill>
                          <a:effectLst/>
                        </a:rPr>
                        <a:t>Segment 2</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b="0" kern="100" dirty="0">
                          <a:effectLst/>
                          <a:latin typeface="+mn-lt"/>
                          <a:ea typeface="Calibri" panose="020F0502020204030204" pitchFamily="34" charset="0"/>
                          <a:cs typeface="Calibri" panose="020F0502020204030204" pitchFamily="34" charset="0"/>
                        </a:rPr>
                        <a:t>Kembangkan cust baru pada segmen ini untuk bisa menjadi loyal customer.</a:t>
                      </a:r>
                      <a:endParaRPr lang="en-ID" sz="1800" b="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368213"/>
                  </a:ext>
                </a:extLst>
              </a:tr>
              <a:tr h="1514065">
                <a:tc>
                  <a:txBody>
                    <a:bodyPr/>
                    <a:lstStyle/>
                    <a:p>
                      <a:pPr>
                        <a:lnSpc>
                          <a:spcPct val="115000"/>
                        </a:lnSpc>
                        <a:spcAft>
                          <a:spcPts val="800"/>
                        </a:spcAft>
                        <a:buNone/>
                      </a:pPr>
                      <a:r>
                        <a:rPr lang="id-ID" sz="1600" kern="100">
                          <a:solidFill>
                            <a:schemeClr val="tx1"/>
                          </a:solidFill>
                          <a:effectLst/>
                        </a:rPr>
                        <a:t>Segment 1</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kern="100" dirty="0">
                          <a:effectLst/>
                          <a:latin typeface="+mn-lt"/>
                          <a:ea typeface="Calibri" panose="020F0502020204030204" pitchFamily="34" charset="0"/>
                          <a:cs typeface="Calibri" panose="020F0502020204030204" pitchFamily="34" charset="0"/>
                        </a:rPr>
                        <a:t>Fokus pada mempertahankan engagement dan kepuasan segmen ini.</a:t>
                      </a:r>
                      <a:endParaRPr lang="en-ID" sz="180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5783410"/>
                  </a:ext>
                </a:extLst>
              </a:tr>
              <a:tr h="1514065">
                <a:tc>
                  <a:txBody>
                    <a:bodyPr/>
                    <a:lstStyle/>
                    <a:p>
                      <a:pPr>
                        <a:lnSpc>
                          <a:spcPct val="115000"/>
                        </a:lnSpc>
                        <a:spcAft>
                          <a:spcPts val="800"/>
                        </a:spcAft>
                        <a:buNone/>
                      </a:pPr>
                      <a:r>
                        <a:rPr lang="id-ID" sz="1600" kern="100">
                          <a:solidFill>
                            <a:schemeClr val="tx1"/>
                          </a:solidFill>
                          <a:effectLst/>
                        </a:rPr>
                        <a:t>Segment 0</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kern="100" dirty="0">
                          <a:effectLst/>
                          <a:latin typeface="+mn-lt"/>
                          <a:ea typeface="Calibri" panose="020F0502020204030204" pitchFamily="34" charset="0"/>
                          <a:cs typeface="Calibri" panose="020F0502020204030204" pitchFamily="34" charset="0"/>
                        </a:rPr>
                        <a:t>Meningkatkan nilai transaksi cust dalam segment ini.</a:t>
                      </a:r>
                      <a:endParaRPr lang="en-ID" sz="180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9368434"/>
                  </a:ext>
                </a:extLst>
              </a:tr>
            </a:tbl>
          </a:graphicData>
        </a:graphic>
      </p:graphicFrame>
    </p:spTree>
    <p:extLst>
      <p:ext uri="{BB962C8B-B14F-4D97-AF65-F5344CB8AC3E}">
        <p14:creationId xmlns:p14="http://schemas.microsoft.com/office/powerpoint/2010/main" val="144738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CF9-F10F-F512-DA44-7E853EAF9194}"/>
              </a:ext>
            </a:extLst>
          </p:cNvPr>
          <p:cNvSpPr>
            <a:spLocks noGrp="1"/>
          </p:cNvSpPr>
          <p:nvPr>
            <p:ph type="title"/>
          </p:nvPr>
        </p:nvSpPr>
        <p:spPr>
          <a:xfrm>
            <a:off x="913795" y="609600"/>
            <a:ext cx="10353762" cy="1257300"/>
          </a:xfrm>
        </p:spPr>
        <p:txBody>
          <a:bodyPr/>
          <a:lstStyle/>
          <a:p>
            <a:pPr algn="l"/>
            <a:r>
              <a:rPr lang="en-US" dirty="0" err="1"/>
              <a:t>Dampak</a:t>
            </a:r>
            <a:r>
              <a:rPr lang="en-US" dirty="0"/>
              <a:t> </a:t>
            </a:r>
            <a:r>
              <a:rPr lang="en-US" dirty="0" err="1"/>
              <a:t>dari</a:t>
            </a:r>
            <a:r>
              <a:rPr lang="en-US" dirty="0"/>
              <a:t> </a:t>
            </a:r>
            <a:r>
              <a:rPr lang="en-US" dirty="0" err="1"/>
              <a:t>kampanye</a:t>
            </a:r>
            <a:r>
              <a:rPr lang="en-US" dirty="0"/>
              <a:t> </a:t>
            </a:r>
            <a:r>
              <a:rPr lang="en-US" dirty="0" err="1"/>
              <a:t>promosi</a:t>
            </a:r>
            <a:endParaRPr lang="en-ID" dirty="0"/>
          </a:p>
        </p:txBody>
      </p:sp>
      <p:sp>
        <p:nvSpPr>
          <p:cNvPr id="4" name="Title 1">
            <a:extLst>
              <a:ext uri="{FF2B5EF4-FFF2-40B4-BE49-F238E27FC236}">
                <a16:creationId xmlns:a16="http://schemas.microsoft.com/office/drawing/2014/main" id="{F51EDB3C-E499-82BD-DF89-572CA97A0D4A}"/>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97175B65-643A-CEA6-29F6-C02F00F2E2D6}"/>
              </a:ext>
            </a:extLst>
          </p:cNvPr>
          <p:cNvSpPr txBox="1">
            <a:spLocks/>
          </p:cNvSpPr>
          <p:nvPr/>
        </p:nvSpPr>
        <p:spPr>
          <a:xfrm>
            <a:off x="6508597" y="1579034"/>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sz="5400" b="1" kern="100" dirty="0">
                <a:effectLst/>
                <a:latin typeface="Times New Roman" panose="02020603050405020304" pitchFamily="18" charset="0"/>
                <a:cs typeface="Times New Roman" panose="02020603050405020304" pitchFamily="18" charset="0"/>
              </a:rPr>
              <a:t>50%</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dari</a:t>
            </a:r>
            <a:r>
              <a:rPr lang="en-US" sz="1800" b="1" kern="100" dirty="0">
                <a:effectLst/>
                <a:latin typeface="Times New Roman" panose="02020603050405020304" pitchFamily="18" charset="0"/>
                <a:cs typeface="Times New Roman" panose="02020603050405020304" pitchFamily="18" charset="0"/>
              </a:rPr>
              <a:t> total </a:t>
            </a:r>
            <a:r>
              <a:rPr lang="en-US" sz="1800" b="1" kern="100" dirty="0" err="1">
                <a:effectLst/>
                <a:latin typeface="Times New Roman" panose="02020603050405020304" pitchFamily="18" charset="0"/>
                <a:cs typeface="Times New Roman" panose="02020603050405020304" pitchFamily="18" charset="0"/>
              </a:rPr>
              <a:t>respon</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adalah</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dari</a:t>
            </a:r>
            <a:r>
              <a:rPr lang="en-US" sz="1800" b="1" kern="100" dirty="0">
                <a:effectLst/>
                <a:latin typeface="Times New Roman" panose="02020603050405020304" pitchFamily="18" charset="0"/>
                <a:cs typeface="Times New Roman" panose="02020603050405020304" pitchFamily="18" charset="0"/>
              </a:rPr>
              <a:t> monetary </a:t>
            </a:r>
            <a:r>
              <a:rPr lang="en-US" sz="1800" b="1" kern="100" dirty="0" err="1">
                <a:effectLst/>
                <a:latin typeface="Times New Roman" panose="02020603050405020304" pitchFamily="18" charset="0"/>
                <a:cs typeface="Times New Roman" panose="02020603050405020304" pitchFamily="18" charset="0"/>
              </a:rPr>
              <a:t>dengan</a:t>
            </a:r>
            <a:r>
              <a:rPr lang="en-US" sz="1800" b="1" kern="100" dirty="0">
                <a:effectLst/>
                <a:latin typeface="Times New Roman" panose="02020603050405020304" pitchFamily="18" charset="0"/>
                <a:cs typeface="Times New Roman" panose="02020603050405020304" pitchFamily="18" charset="0"/>
              </a:rPr>
              <a:t> score </a:t>
            </a:r>
            <a:r>
              <a:rPr lang="en-US" sz="1800" b="1" kern="100" dirty="0" err="1">
                <a:effectLst/>
                <a:latin typeface="Times New Roman" panose="02020603050405020304" pitchFamily="18" charset="0"/>
                <a:cs typeface="Times New Roman" panose="02020603050405020304" pitchFamily="18" charset="0"/>
              </a:rPr>
              <a:t>tertinggi</a:t>
            </a:r>
            <a:r>
              <a:rPr lang="en-US" sz="1800" b="1" kern="100" dirty="0">
                <a:effectLst/>
                <a:latin typeface="Times New Roman" panose="02020603050405020304" pitchFamily="18" charset="0"/>
                <a:cs typeface="Times New Roman" panose="02020603050405020304" pitchFamily="18" charset="0"/>
              </a:rPr>
              <a:t> (4) </a:t>
            </a:r>
            <a:r>
              <a:rPr lang="en-US" sz="1800" b="1" kern="100" dirty="0" err="1">
                <a:effectLst/>
                <a:latin typeface="Times New Roman" panose="02020603050405020304" pitchFamily="18" charset="0"/>
                <a:cs typeface="Times New Roman" panose="02020603050405020304" pitchFamily="18" charset="0"/>
              </a:rPr>
              <a:t>kemudian</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disusul</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mscore</a:t>
            </a:r>
            <a:r>
              <a:rPr lang="en-US" sz="1800" b="1" kern="100" dirty="0">
                <a:effectLst/>
                <a:latin typeface="Times New Roman" panose="02020603050405020304" pitchFamily="18" charset="0"/>
                <a:cs typeface="Times New Roman" panose="02020603050405020304" pitchFamily="18" charset="0"/>
              </a:rPr>
              <a:t> 3,2, dan 1 </a:t>
            </a:r>
            <a:endPar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9200D7FC-1EE2-FB52-2C02-7D78544CA913}"/>
              </a:ext>
            </a:extLst>
          </p:cNvPr>
          <p:cNvGraphicFramePr/>
          <p:nvPr>
            <p:extLst>
              <p:ext uri="{D42A27DB-BD31-4B8C-83A1-F6EECF244321}">
                <p14:modId xmlns:p14="http://schemas.microsoft.com/office/powerpoint/2010/main" val="116464855"/>
              </p:ext>
            </p:extLst>
          </p:nvPr>
        </p:nvGraphicFramePr>
        <p:xfrm>
          <a:off x="228298" y="1579034"/>
          <a:ext cx="7154334" cy="47695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0654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6CBA-AF91-1D88-19B3-155C818AD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8F1FC-296C-3F52-18F9-9FA964AE25E9}"/>
              </a:ext>
            </a:extLst>
          </p:cNvPr>
          <p:cNvSpPr>
            <a:spLocks noGrp="1"/>
          </p:cNvSpPr>
          <p:nvPr>
            <p:ph type="title"/>
          </p:nvPr>
        </p:nvSpPr>
        <p:spPr>
          <a:xfrm>
            <a:off x="913795" y="609600"/>
            <a:ext cx="10353762" cy="1257300"/>
          </a:xfrm>
        </p:spPr>
        <p:txBody>
          <a:bodyPr/>
          <a:lstStyle/>
          <a:p>
            <a:pPr algn="r"/>
            <a:r>
              <a:rPr lang="en-US" dirty="0" err="1"/>
              <a:t>Dampak</a:t>
            </a:r>
            <a:r>
              <a:rPr lang="en-US" dirty="0"/>
              <a:t> </a:t>
            </a:r>
            <a:r>
              <a:rPr lang="en-US" dirty="0" err="1"/>
              <a:t>dari</a:t>
            </a:r>
            <a:r>
              <a:rPr lang="en-US" dirty="0"/>
              <a:t> </a:t>
            </a:r>
            <a:r>
              <a:rPr lang="en-US" dirty="0" err="1"/>
              <a:t>kampanye</a:t>
            </a:r>
            <a:r>
              <a:rPr lang="en-US" dirty="0"/>
              <a:t> </a:t>
            </a:r>
            <a:r>
              <a:rPr lang="en-US" dirty="0" err="1"/>
              <a:t>promosi</a:t>
            </a:r>
            <a:endParaRPr lang="en-ID" dirty="0"/>
          </a:p>
        </p:txBody>
      </p:sp>
      <p:sp>
        <p:nvSpPr>
          <p:cNvPr id="4" name="Title 1">
            <a:extLst>
              <a:ext uri="{FF2B5EF4-FFF2-40B4-BE49-F238E27FC236}">
                <a16:creationId xmlns:a16="http://schemas.microsoft.com/office/drawing/2014/main" id="{13F5A71F-567A-B734-1174-6C4AF4FE9972}"/>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AF7C7B0A-2173-4AD5-1940-C4DC279830AA}"/>
              </a:ext>
            </a:extLst>
          </p:cNvPr>
          <p:cNvSpPr txBox="1">
            <a:spLocks/>
          </p:cNvSpPr>
          <p:nvPr/>
        </p:nvSpPr>
        <p:spPr>
          <a:xfrm>
            <a:off x="2551342" y="2294377"/>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Dari 33.291 </a:t>
            </a:r>
            <a:r>
              <a:rPr lang="en-US" dirty="0" err="1"/>
              <a:t>hanya</a:t>
            </a:r>
            <a:r>
              <a:rPr lang="en-US" dirty="0"/>
              <a:t> 	</a:t>
            </a:r>
            <a:r>
              <a:rPr lang="en-US" sz="5400" b="1" kern="100" dirty="0">
                <a:effectLst/>
                <a:latin typeface="Times New Roman" panose="02020603050405020304" pitchFamily="18" charset="0"/>
                <a:cs typeface="Times New Roman" panose="02020603050405020304" pitchFamily="18" charset="0"/>
              </a:rPr>
              <a:t>5.914 </a:t>
            </a:r>
            <a:r>
              <a:rPr lang="en-US" sz="1800" kern="100" dirty="0" err="1">
                <a:effectLst/>
                <a:latin typeface="Times New Roman" panose="02020603050405020304" pitchFamily="18" charset="0"/>
                <a:cs typeface="Times New Roman" panose="02020603050405020304" pitchFamily="18" charset="0"/>
              </a:rPr>
              <a:t>transaksi</a:t>
            </a:r>
            <a:r>
              <a:rPr lang="en-US" sz="1800" kern="100" dirty="0">
                <a:effectLst/>
                <a:latin typeface="Times New Roman" panose="02020603050405020304" pitchFamily="18" charset="0"/>
                <a:cs typeface="Times New Roman" panose="02020603050405020304" pitchFamily="18" charset="0"/>
              </a:rPr>
              <a:t> yang </a:t>
            </a:r>
            <a:r>
              <a:rPr lang="en-US" sz="1800" kern="100" dirty="0" err="1">
                <a:effectLst/>
                <a:latin typeface="Times New Roman" panose="02020603050405020304" pitchFamily="18" charset="0"/>
                <a:cs typeface="Times New Roman" panose="02020603050405020304" pitchFamily="18" charset="0"/>
              </a:rPr>
              <a:t>merespon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kampanye</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pemasaran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sedangkan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sisanya</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tidak</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merespon</a:t>
            </a:r>
            <a:r>
              <a:rPr lang="en-US" sz="1800" kern="100" dirty="0">
                <a:effectLst/>
                <a:latin typeface="Times New Roman" panose="02020603050405020304" pitchFamily="18" charset="0"/>
                <a:cs typeface="Times New Roman" panose="02020603050405020304" pitchFamily="18" charset="0"/>
              </a:rPr>
              <a:t>. </a:t>
            </a: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F317390-9430-50F2-1725-416DE4C73DC2}"/>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t="6584"/>
          <a:stretch/>
        </p:blipFill>
        <p:spPr>
          <a:xfrm>
            <a:off x="1423447" y="463300"/>
            <a:ext cx="1286865" cy="6063783"/>
          </a:xfrm>
          <a:prstGeom prst="rect">
            <a:avLst/>
          </a:prstGeom>
        </p:spPr>
      </p:pic>
    </p:spTree>
    <p:extLst>
      <p:ext uri="{BB962C8B-B14F-4D97-AF65-F5344CB8AC3E}">
        <p14:creationId xmlns:p14="http://schemas.microsoft.com/office/powerpoint/2010/main" val="360260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EAD6A33-371C-B4DD-6540-59E6129CA0DE}"/>
              </a:ext>
            </a:extLst>
          </p:cNvPr>
          <p:cNvPicPr>
            <a:picLocks noGrp="1" noChangeAspect="1"/>
          </p:cNvPicPr>
          <p:nvPr>
            <p:ph idx="1"/>
          </p:nvPr>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67300" y="514849"/>
            <a:ext cx="6782719" cy="5990726"/>
          </a:xfrm>
        </p:spPr>
      </p:pic>
      <p:sp>
        <p:nvSpPr>
          <p:cNvPr id="7" name="Content Placeholder 2">
            <a:extLst>
              <a:ext uri="{FF2B5EF4-FFF2-40B4-BE49-F238E27FC236}">
                <a16:creationId xmlns:a16="http://schemas.microsoft.com/office/drawing/2014/main" id="{AC5429F9-B86E-D8EC-2E03-1C805798CBE2}"/>
              </a:ext>
            </a:extLst>
          </p:cNvPr>
          <p:cNvSpPr txBox="1">
            <a:spLocks/>
          </p:cNvSpPr>
          <p:nvPr/>
        </p:nvSpPr>
        <p:spPr>
          <a:xfrm>
            <a:off x="553508" y="2360877"/>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dirty="0" err="1"/>
              <a:t>Korelasi</a:t>
            </a:r>
            <a:r>
              <a:rPr lang="en-US" dirty="0"/>
              <a:t> </a:t>
            </a:r>
            <a:r>
              <a:rPr lang="en-US" dirty="0" err="1"/>
              <a:t>antar</a:t>
            </a:r>
            <a:r>
              <a:rPr lang="en-US" dirty="0"/>
              <a:t> </a:t>
            </a:r>
            <a:r>
              <a:rPr lang="en-US" sz="5400" b="1" kern="100" dirty="0">
                <a:effectLst/>
                <a:latin typeface="Times New Roman" panose="02020603050405020304" pitchFamily="18" charset="0"/>
                <a:cs typeface="Times New Roman" panose="02020603050405020304" pitchFamily="18" charset="0"/>
              </a:rPr>
              <a:t>RFM </a:t>
            </a:r>
            <a:r>
              <a:rPr lang="en-US" sz="1800" kern="100" dirty="0">
                <a:effectLst/>
                <a:latin typeface="Times New Roman" panose="02020603050405020304" pitchFamily="18" charset="0"/>
                <a:cs typeface="Times New Roman" panose="02020603050405020304" pitchFamily="18" charset="0"/>
              </a:rPr>
              <a:t>yang </a:t>
            </a:r>
            <a:r>
              <a:rPr lang="en-US" sz="1800" kern="100" dirty="0" err="1">
                <a:effectLst/>
                <a:latin typeface="Times New Roman" panose="02020603050405020304" pitchFamily="18" charset="0"/>
                <a:cs typeface="Times New Roman" panose="02020603050405020304" pitchFamily="18" charset="0"/>
              </a:rPr>
              <a:t>menunjukan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kalau</a:t>
            </a:r>
            <a:r>
              <a:rPr lang="en-US" sz="1800" kern="100" dirty="0">
                <a:effectLst/>
                <a:latin typeface="Times New Roman" panose="02020603050405020304" pitchFamily="18" charset="0"/>
                <a:cs typeface="Times New Roman" panose="02020603050405020304" pitchFamily="18" charset="0"/>
              </a:rPr>
              <a:t> frequency naik </a:t>
            </a:r>
            <a:r>
              <a:rPr lang="en-US" sz="1800" kern="100" dirty="0" err="1">
                <a:effectLst/>
                <a:latin typeface="Times New Roman" panose="02020603050405020304" pitchFamily="18" charset="0"/>
                <a:cs typeface="Times New Roman" panose="02020603050405020304" pitchFamily="18" charset="0"/>
              </a:rPr>
              <a:t>maka</a:t>
            </a:r>
            <a:r>
              <a:rPr lang="en-US" sz="1800" kern="100" dirty="0">
                <a:effectLst/>
                <a:latin typeface="Times New Roman" panose="02020603050405020304" pitchFamily="18" charset="0"/>
                <a:cs typeface="Times New Roman" panose="02020603050405020304" pitchFamily="18" charset="0"/>
              </a:rPr>
              <a:t> monetary juga naik. </a:t>
            </a:r>
            <a:r>
              <a:rPr lang="en-US" sz="1800" kern="100" dirty="0" err="1">
                <a:effectLst/>
                <a:latin typeface="Times New Roman" panose="02020603050405020304" pitchFamily="18" charset="0"/>
                <a:cs typeface="Times New Roman" panose="02020603050405020304" pitchFamily="18" charset="0"/>
              </a:rPr>
              <a:t>Sedangakan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untuk</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recencynya</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stabil</a:t>
            </a: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A05D7459-A180-7E76-6FF6-8B6D6321165B}"/>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88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8C173-A05F-A5F7-0A2A-787357BA6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25F60E-B337-9D55-EE81-E967292B9682}"/>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a:t>
            </a:r>
            <a:r>
              <a:rPr lang="en-US" sz="1300" b="1" dirty="0">
                <a:latin typeface="Arial" panose="020B0604020202020204" pitchFamily="34" charset="0"/>
                <a:cs typeface="Arial" panose="020B0604020202020204" pitchFamily="34" charset="0"/>
              </a:rPr>
              <a:t>| Strategi </a:t>
            </a:r>
            <a:r>
              <a:rPr lang="en-US" sz="1300" b="1" dirty="0" err="1">
                <a:latin typeface="Arial" panose="020B0604020202020204" pitchFamily="34" charset="0"/>
                <a:cs typeface="Arial" panose="020B0604020202020204" pitchFamily="34" charset="0"/>
              </a:rPr>
              <a:t>perkembangan</a:t>
            </a:r>
            <a:endParaRPr lang="en-ID" sz="13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77892CD7-E7EF-9C72-6D33-496A98262E9A}"/>
              </a:ext>
            </a:extLst>
          </p:cNvPr>
          <p:cNvGraphicFramePr>
            <a:graphicFrameLocks noGrp="1"/>
          </p:cNvGraphicFramePr>
          <p:nvPr>
            <p:extLst>
              <p:ext uri="{D42A27DB-BD31-4B8C-83A1-F6EECF244321}">
                <p14:modId xmlns:p14="http://schemas.microsoft.com/office/powerpoint/2010/main" val="3780909269"/>
              </p:ext>
            </p:extLst>
          </p:nvPr>
        </p:nvGraphicFramePr>
        <p:xfrm>
          <a:off x="385762" y="686648"/>
          <a:ext cx="11420475" cy="5572123"/>
        </p:xfrm>
        <a:graphic>
          <a:graphicData uri="http://schemas.openxmlformats.org/drawingml/2006/table">
            <a:tbl>
              <a:tblPr firstRow="1" firstCol="1" bandRow="1">
                <a:tableStyleId>{72833802-FEF1-4C79-8D5D-14CF1EAF98D9}</a:tableStyleId>
              </a:tblPr>
              <a:tblGrid>
                <a:gridCol w="2198449">
                  <a:extLst>
                    <a:ext uri="{9D8B030D-6E8A-4147-A177-3AD203B41FA5}">
                      <a16:colId xmlns:a16="http://schemas.microsoft.com/office/drawing/2014/main" val="1886497305"/>
                    </a:ext>
                  </a:extLst>
                </a:gridCol>
                <a:gridCol w="2694636">
                  <a:extLst>
                    <a:ext uri="{9D8B030D-6E8A-4147-A177-3AD203B41FA5}">
                      <a16:colId xmlns:a16="http://schemas.microsoft.com/office/drawing/2014/main" val="163804495"/>
                    </a:ext>
                  </a:extLst>
                </a:gridCol>
                <a:gridCol w="2341738">
                  <a:extLst>
                    <a:ext uri="{9D8B030D-6E8A-4147-A177-3AD203B41FA5}">
                      <a16:colId xmlns:a16="http://schemas.microsoft.com/office/drawing/2014/main" val="398197534"/>
                    </a:ext>
                  </a:extLst>
                </a:gridCol>
                <a:gridCol w="2162423">
                  <a:extLst>
                    <a:ext uri="{9D8B030D-6E8A-4147-A177-3AD203B41FA5}">
                      <a16:colId xmlns:a16="http://schemas.microsoft.com/office/drawing/2014/main" val="1193940826"/>
                    </a:ext>
                  </a:extLst>
                </a:gridCol>
                <a:gridCol w="2023229">
                  <a:extLst>
                    <a:ext uri="{9D8B030D-6E8A-4147-A177-3AD203B41FA5}">
                      <a16:colId xmlns:a16="http://schemas.microsoft.com/office/drawing/2014/main" val="2096526922"/>
                    </a:ext>
                  </a:extLst>
                </a:gridCol>
              </a:tblGrid>
              <a:tr h="770030">
                <a:tc>
                  <a:txBody>
                    <a:bodyPr/>
                    <a:lstStyle/>
                    <a:p>
                      <a:pPr algn="ctr">
                        <a:lnSpc>
                          <a:spcPct val="115000"/>
                        </a:lnSpc>
                        <a:spcAft>
                          <a:spcPts val="800"/>
                        </a:spcAft>
                        <a:buNone/>
                      </a:pPr>
                      <a:r>
                        <a:rPr lang="id-ID" sz="1600" b="1" kern="100" dirty="0">
                          <a:solidFill>
                            <a:schemeClr val="tx1"/>
                          </a:solidFill>
                          <a:effectLst/>
                        </a:rPr>
                        <a:t>Segments</a:t>
                      </a:r>
                      <a:endParaRPr lang="en-ID"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600" b="1" kern="100" dirty="0">
                          <a:solidFill>
                            <a:schemeClr val="tx1"/>
                          </a:solidFill>
                          <a:effectLst/>
                        </a:rPr>
                        <a:t>Characteristic</a:t>
                      </a:r>
                      <a:endParaRPr lang="en-ID"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600" b="1" kern="100" dirty="0">
                          <a:solidFill>
                            <a:schemeClr val="tx1"/>
                          </a:solidFill>
                          <a:effectLst/>
                        </a:rPr>
                        <a:t>Goal</a:t>
                      </a:r>
                      <a:endParaRPr lang="en-ID"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600" b="1" kern="100">
                          <a:solidFill>
                            <a:schemeClr val="tx1"/>
                          </a:solidFill>
                          <a:effectLst/>
                        </a:rPr>
                        <a:t>Strategies</a:t>
                      </a:r>
                      <a:endParaRPr lang="en-ID"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600" b="1" kern="100" dirty="0">
                          <a:solidFill>
                            <a:schemeClr val="tx1"/>
                          </a:solidFill>
                          <a:effectLst/>
                        </a:rPr>
                        <a:t>Indicator</a:t>
                      </a:r>
                      <a:endParaRPr lang="en-ID"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5982967"/>
                  </a:ext>
                </a:extLst>
              </a:tr>
              <a:tr h="2063975">
                <a:tc>
                  <a:txBody>
                    <a:bodyPr/>
                    <a:lstStyle/>
                    <a:p>
                      <a:pPr algn="ctr">
                        <a:lnSpc>
                          <a:spcPct val="115000"/>
                        </a:lnSpc>
                        <a:spcAft>
                          <a:spcPts val="800"/>
                        </a:spcAft>
                        <a:buNone/>
                      </a:pPr>
                      <a:r>
                        <a:rPr lang="id-ID" sz="1600" kern="100" dirty="0">
                          <a:effectLst/>
                        </a:rPr>
                        <a:t>Segment 2</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Nilai Monetary sangat tinggi, length moderate, frequency sangat rendah, recency rendah (score 3) </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Kembangkan cust baru pada segmen ini untuk bisa menjadi loyal customer.</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Membuat sistem membership dengan berbagai keuntungan untuk meningkatkan frequency pembelian + loyalty.</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a:effectLst/>
                        </a:rPr>
                        <a:t>Length = high,</a:t>
                      </a:r>
                      <a:endParaRPr lang="en-ID" sz="1600" kern="100">
                        <a:effectLst/>
                      </a:endParaRPr>
                    </a:p>
                    <a:p>
                      <a:pPr>
                        <a:lnSpc>
                          <a:spcPct val="115000"/>
                        </a:lnSpc>
                        <a:spcAft>
                          <a:spcPts val="800"/>
                        </a:spcAft>
                        <a:buNone/>
                      </a:pPr>
                      <a:r>
                        <a:rPr lang="id-ID" sz="1600" kern="100">
                          <a:effectLst/>
                        </a:rPr>
                        <a:t>Freq = high</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32551650"/>
                  </a:ext>
                </a:extLst>
              </a:tr>
              <a:tr h="1369059">
                <a:tc>
                  <a:txBody>
                    <a:bodyPr/>
                    <a:lstStyle/>
                    <a:p>
                      <a:pPr algn="ctr">
                        <a:lnSpc>
                          <a:spcPct val="115000"/>
                        </a:lnSpc>
                        <a:spcAft>
                          <a:spcPts val="800"/>
                        </a:spcAft>
                        <a:buNone/>
                      </a:pPr>
                      <a:r>
                        <a:rPr lang="id-ID" sz="1600" kern="100">
                          <a:effectLst/>
                        </a:rPr>
                        <a:t>Segment 1</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a:effectLst/>
                        </a:rPr>
                        <a:t>Nilai monetary, length dan frequency tinggi, dan recency rendah</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Fokus pada mempertahankan engagement dan kepuasan segmen ini.</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Menawarkan diskon progresif pada setiap pembelian.</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a:effectLst/>
                        </a:rPr>
                        <a:t>Monetary = high,</a:t>
                      </a:r>
                      <a:endParaRPr lang="en-ID" sz="1600" kern="100">
                        <a:effectLst/>
                      </a:endParaRPr>
                    </a:p>
                    <a:p>
                      <a:pPr>
                        <a:lnSpc>
                          <a:spcPct val="115000"/>
                        </a:lnSpc>
                        <a:spcAft>
                          <a:spcPts val="800"/>
                        </a:spcAft>
                        <a:buNone/>
                      </a:pPr>
                      <a:r>
                        <a:rPr lang="id-ID" sz="1600" kern="100">
                          <a:effectLst/>
                        </a:rPr>
                        <a:t>Recency = low,</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1402929"/>
                  </a:ext>
                </a:extLst>
              </a:tr>
              <a:tr h="1369059">
                <a:tc>
                  <a:txBody>
                    <a:bodyPr/>
                    <a:lstStyle/>
                    <a:p>
                      <a:pPr algn="ctr">
                        <a:lnSpc>
                          <a:spcPct val="115000"/>
                        </a:lnSpc>
                        <a:spcAft>
                          <a:spcPts val="800"/>
                        </a:spcAft>
                        <a:buNone/>
                      </a:pPr>
                      <a:r>
                        <a:rPr lang="id-ID" sz="1600" kern="100" dirty="0">
                          <a:effectLst/>
                        </a:rPr>
                        <a:t>Segment 0</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a:effectLst/>
                        </a:rPr>
                        <a:t>Nilai Freq, Length, Monetary cenderung rendah, recency paling rendah dari segment yang lain.</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a:effectLst/>
                        </a:rPr>
                        <a:t>Meningkatkan nilai transaksi cust dalam segment ini.</a:t>
                      </a:r>
                      <a:endParaRPr lang="en-ID"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Memberikan pengalaman berbelanja yang baik.</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effectLst/>
                        </a:rPr>
                        <a:t>Monetary = high,</a:t>
                      </a:r>
                      <a:endParaRPr lang="en-ID" sz="1600" kern="100" dirty="0">
                        <a:effectLst/>
                      </a:endParaRPr>
                    </a:p>
                    <a:p>
                      <a:pPr>
                        <a:lnSpc>
                          <a:spcPct val="115000"/>
                        </a:lnSpc>
                        <a:spcAft>
                          <a:spcPts val="800"/>
                        </a:spcAft>
                        <a:buNone/>
                      </a:pPr>
                      <a:r>
                        <a:rPr lang="id-ID" sz="1600" kern="100" dirty="0">
                          <a:effectLst/>
                        </a:rPr>
                        <a:t>Freq = high,</a:t>
                      </a:r>
                      <a:endParaRPr lang="en-ID" sz="1600" kern="100" dirty="0">
                        <a:effectLst/>
                      </a:endParaRPr>
                    </a:p>
                    <a:p>
                      <a:pPr>
                        <a:lnSpc>
                          <a:spcPct val="115000"/>
                        </a:lnSpc>
                        <a:spcAft>
                          <a:spcPts val="800"/>
                        </a:spcAft>
                        <a:buNone/>
                      </a:pPr>
                      <a:r>
                        <a:rPr lang="id-ID" sz="1600" kern="100" dirty="0">
                          <a:effectLst/>
                        </a:rPr>
                        <a:t>Length = high</a:t>
                      </a:r>
                      <a:endParaRPr lang="en-ID"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507744"/>
                  </a:ext>
                </a:extLst>
              </a:tr>
            </a:tbl>
          </a:graphicData>
        </a:graphic>
      </p:graphicFrame>
    </p:spTree>
    <p:extLst>
      <p:ext uri="{BB962C8B-B14F-4D97-AF65-F5344CB8AC3E}">
        <p14:creationId xmlns:p14="http://schemas.microsoft.com/office/powerpoint/2010/main" val="298533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FD53-8827-7C11-1212-EBBD6AE7E087}"/>
              </a:ext>
            </a:extLst>
          </p:cNvPr>
          <p:cNvSpPr>
            <a:spLocks noGrp="1"/>
          </p:cNvSpPr>
          <p:nvPr>
            <p:ph type="title"/>
          </p:nvPr>
        </p:nvSpPr>
        <p:spPr>
          <a:xfrm>
            <a:off x="919119" y="2800350"/>
            <a:ext cx="10353762" cy="1257300"/>
          </a:xfrm>
        </p:spPr>
        <p:txBody>
          <a:bodyPr>
            <a:normAutofit/>
          </a:bodyPr>
          <a:lstStyle/>
          <a:p>
            <a:r>
              <a:rPr lang="en-US" sz="8000" dirty="0" err="1"/>
              <a:t>Terimakasih</a:t>
            </a:r>
            <a:endParaRPr lang="en-ID" sz="8000" dirty="0"/>
          </a:p>
        </p:txBody>
      </p:sp>
    </p:spTree>
    <p:extLst>
      <p:ext uri="{BB962C8B-B14F-4D97-AF65-F5344CB8AC3E}">
        <p14:creationId xmlns:p14="http://schemas.microsoft.com/office/powerpoint/2010/main" val="202360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b="1" dirty="0"/>
              <a:t>Daftar Isi</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83234662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8C6B6-9F12-5B33-FFDB-76DF947DBD1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13193" r="15140"/>
          <a:stretch/>
        </p:blipFill>
        <p:spPr>
          <a:xfrm>
            <a:off x="7277100" y="0"/>
            <a:ext cx="4914900" cy="6858000"/>
          </a:xfrm>
          <a:prstGeom prst="rect">
            <a:avLst/>
          </a:prstGeom>
        </p:spPr>
      </p:pic>
      <p:sp>
        <p:nvSpPr>
          <p:cNvPr id="2" name="Title 1">
            <a:extLst>
              <a:ext uri="{FF2B5EF4-FFF2-40B4-BE49-F238E27FC236}">
                <a16:creationId xmlns:a16="http://schemas.microsoft.com/office/drawing/2014/main" id="{45774E22-CC01-2A66-B10F-D6FD735CC23B}"/>
              </a:ext>
            </a:extLst>
          </p:cNvPr>
          <p:cNvSpPr>
            <a:spLocks noGrp="1"/>
          </p:cNvSpPr>
          <p:nvPr>
            <p:ph type="title"/>
          </p:nvPr>
        </p:nvSpPr>
        <p:spPr>
          <a:xfrm>
            <a:off x="913795" y="609600"/>
            <a:ext cx="6363305" cy="1257300"/>
          </a:xfrm>
        </p:spPr>
        <p:txBody>
          <a:bodyPr>
            <a:normAutofit/>
          </a:bodyPr>
          <a:lstStyle/>
          <a:p>
            <a:r>
              <a:rPr lang="id-ID"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Visi Misi perusahaan</a:t>
            </a:r>
            <a:endParaRPr lang="en-ID" dirty="0"/>
          </a:p>
        </p:txBody>
      </p:sp>
      <p:sp>
        <p:nvSpPr>
          <p:cNvPr id="3" name="Content Placeholder 2">
            <a:extLst>
              <a:ext uri="{FF2B5EF4-FFF2-40B4-BE49-F238E27FC236}">
                <a16:creationId xmlns:a16="http://schemas.microsoft.com/office/drawing/2014/main" id="{73670BE5-5BC5-A78D-785E-849B53A669C9}"/>
              </a:ext>
            </a:extLst>
          </p:cNvPr>
          <p:cNvSpPr>
            <a:spLocks noGrp="1"/>
          </p:cNvSpPr>
          <p:nvPr>
            <p:ph idx="1"/>
          </p:nvPr>
        </p:nvSpPr>
        <p:spPr>
          <a:xfrm>
            <a:off x="742345" y="1866900"/>
            <a:ext cx="6534755" cy="4486275"/>
          </a:xfrm>
        </p:spPr>
        <p:txBody>
          <a:bodyPr>
            <a:normAutofit fontScale="77500" lnSpcReduction="20000"/>
          </a:bodyPr>
          <a:lstStyle/>
          <a:p>
            <a:pPr>
              <a:lnSpc>
                <a:spcPct val="115000"/>
              </a:lnSpc>
              <a:spcBef>
                <a:spcPts val="800"/>
              </a:spcBef>
              <a:spcAft>
                <a:spcPts val="400"/>
              </a:spcAft>
              <a:buNone/>
            </a:pPr>
            <a:r>
              <a:rPr lang="id-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Visi</a:t>
            </a:r>
            <a:endParaRPr lang="en-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Menciptakan pengalaman belanja yang menyenangkan dan mudah, di mana pelanggan selalu menemukan produk segar dan berkualitas tinggi dengan nilai terbaik.</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Menjadi bagian penting dari komunitas, mendukung keluarga dan gaya hidup sehat melalui produk dan layanan kami.</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Menjadi pilihan utama untuk kebutuhan sehari-hari, menginspirasi pelanggan dengan pilihan makanan baru dan menarik serta suasana yang ramah.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361950">
              <a:lnSpc>
                <a:spcPct val="115000"/>
              </a:lnSpc>
              <a:spcAft>
                <a:spcPts val="800"/>
              </a:spcAft>
              <a:buNone/>
            </a:pPr>
            <a:r>
              <a:rPr lang="id-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Misi</a:t>
            </a:r>
            <a:endParaRPr lang="en-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Menyediakan beragam pilihan bahan makanan segar, berkualitas tinggi, dan kebutuhan rumah tangga dengan harga yang kompetitif, disertai pelayanan yang ramah dan efisien.</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Menciptakan lingkungan belanja yang bersih, teratur, dan nyaman untuk pengalaman berbelanja yang menyenangkan.</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Terus meningkatkan operasional dan penawaran kami untuk memenuhi kebutuhan dan preferensi pelanggan yang terus berubah.</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6" name="Title 1">
            <a:extLst>
              <a:ext uri="{FF2B5EF4-FFF2-40B4-BE49-F238E27FC236}">
                <a16:creationId xmlns:a16="http://schemas.microsoft.com/office/drawing/2014/main" id="{AFA6DC73-AD7A-4CCB-50CE-CED339DD6EC8}"/>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6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BE59-1500-96C3-1398-3C26742B02A4}"/>
              </a:ext>
            </a:extLst>
          </p:cNvPr>
          <p:cNvSpPr>
            <a:spLocks noGrp="1"/>
          </p:cNvSpPr>
          <p:nvPr>
            <p:ph type="title"/>
          </p:nvPr>
        </p:nvSpPr>
        <p:spPr>
          <a:xfrm>
            <a:off x="913795" y="609600"/>
            <a:ext cx="4915505" cy="1257300"/>
          </a:xfrm>
        </p:spPr>
        <p:txBody>
          <a:bodyPr/>
          <a:lstStyle/>
          <a:p>
            <a:r>
              <a:rPr lang="en-US" dirty="0" err="1"/>
              <a:t>Struktur</a:t>
            </a:r>
            <a:r>
              <a:rPr lang="en-US" dirty="0"/>
              <a:t> </a:t>
            </a:r>
            <a:r>
              <a:rPr lang="en-US" dirty="0" err="1"/>
              <a:t>Organisasi</a:t>
            </a:r>
            <a:endParaRPr lang="en-ID" dirty="0"/>
          </a:p>
        </p:txBody>
      </p:sp>
      <p:grpSp>
        <p:nvGrpSpPr>
          <p:cNvPr id="11" name="Group 10">
            <a:extLst>
              <a:ext uri="{FF2B5EF4-FFF2-40B4-BE49-F238E27FC236}">
                <a16:creationId xmlns:a16="http://schemas.microsoft.com/office/drawing/2014/main" id="{2EB9B7F0-8482-8F0A-CE5C-F8C8DFE033E5}"/>
              </a:ext>
            </a:extLst>
          </p:cNvPr>
          <p:cNvGrpSpPr/>
          <p:nvPr/>
        </p:nvGrpSpPr>
        <p:grpSpPr>
          <a:xfrm>
            <a:off x="1059658" y="1647178"/>
            <a:ext cx="10392113" cy="4797165"/>
            <a:chOff x="1219200" y="1647178"/>
            <a:chExt cx="10606087" cy="4906022"/>
          </a:xfrm>
        </p:grpSpPr>
        <p:pic>
          <p:nvPicPr>
            <p:cNvPr id="7" name="Picture 6">
              <a:extLst>
                <a:ext uri="{FF2B5EF4-FFF2-40B4-BE49-F238E27FC236}">
                  <a16:creationId xmlns:a16="http://schemas.microsoft.com/office/drawing/2014/main" id="{FA1BFC86-80AF-93EA-7599-6FFF0D32DA57}"/>
                </a:ext>
              </a:extLst>
            </p:cNvPr>
            <p:cNvPicPr>
              <a:picLocks noChangeAspect="1"/>
            </p:cNvPicPr>
            <p:nvPr/>
          </p:nvPicPr>
          <p:blipFill>
            <a:blip r:embed="rId2">
              <a:extLst>
                <a:ext uri="{28A0092B-C50C-407E-A947-70E740481C1C}">
                  <a14:useLocalDpi xmlns:a14="http://schemas.microsoft.com/office/drawing/2010/main" val="0"/>
                </a:ext>
              </a:extLst>
            </a:blip>
            <a:srcRect l="3058" t="13704" r="8752" b="7407"/>
            <a:stretch/>
          </p:blipFill>
          <p:spPr>
            <a:xfrm>
              <a:off x="4862512" y="1647178"/>
              <a:ext cx="6962775" cy="4817121"/>
            </a:xfrm>
            <a:prstGeom prst="rect">
              <a:avLst/>
            </a:prstGeom>
          </p:spPr>
        </p:pic>
        <p:sp>
          <p:nvSpPr>
            <p:cNvPr id="8" name="Rectangle 7">
              <a:extLst>
                <a:ext uri="{FF2B5EF4-FFF2-40B4-BE49-F238E27FC236}">
                  <a16:creationId xmlns:a16="http://schemas.microsoft.com/office/drawing/2014/main" id="{D272D3F4-C44A-E369-6E90-ACC9474A3787}"/>
                </a:ext>
              </a:extLst>
            </p:cNvPr>
            <p:cNvSpPr/>
            <p:nvPr/>
          </p:nvSpPr>
          <p:spPr>
            <a:xfrm>
              <a:off x="7705725" y="3429000"/>
              <a:ext cx="1914525" cy="3124200"/>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Arrow: Right 8">
              <a:extLst>
                <a:ext uri="{FF2B5EF4-FFF2-40B4-BE49-F238E27FC236}">
                  <a16:creationId xmlns:a16="http://schemas.microsoft.com/office/drawing/2014/main" id="{66AC8087-BB9F-0872-402E-EF3DF18ADB77}"/>
                </a:ext>
              </a:extLst>
            </p:cNvPr>
            <p:cNvSpPr/>
            <p:nvPr/>
          </p:nvSpPr>
          <p:spPr>
            <a:xfrm>
              <a:off x="1219200" y="3333750"/>
              <a:ext cx="6486525" cy="1257300"/>
            </a:xfrm>
            <a:prstGeom prst="rightArrow">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1">
              <a:extLst>
                <a:ext uri="{FF2B5EF4-FFF2-40B4-BE49-F238E27FC236}">
                  <a16:creationId xmlns:a16="http://schemas.microsoft.com/office/drawing/2014/main" id="{44092B67-97CC-337C-F2C9-5849436CA7E3}"/>
                </a:ext>
              </a:extLst>
            </p:cNvPr>
            <p:cNvSpPr txBox="1">
              <a:spLocks/>
            </p:cNvSpPr>
            <p:nvPr/>
          </p:nvSpPr>
          <p:spPr>
            <a:xfrm>
              <a:off x="1240155" y="3759379"/>
              <a:ext cx="2428874" cy="467002"/>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Stakeholder</a:t>
              </a:r>
              <a:endParaRPr lang="en-ID" b="1" dirty="0">
                <a:solidFill>
                  <a:schemeClr val="tx1"/>
                </a:solidFill>
              </a:endParaRPr>
            </a:p>
          </p:txBody>
        </p:sp>
      </p:grpSp>
      <p:sp>
        <p:nvSpPr>
          <p:cNvPr id="16" name="Title 1">
            <a:extLst>
              <a:ext uri="{FF2B5EF4-FFF2-40B4-BE49-F238E27FC236}">
                <a16:creationId xmlns:a16="http://schemas.microsoft.com/office/drawing/2014/main" id="{5CBDE8DE-3AE4-B448-562F-EEC368745C93}"/>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64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FED5-30D0-47CE-4849-73BA76565D0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5CE27E-ACAF-F227-46EB-42089A3F1A0B}"/>
              </a:ext>
            </a:extLst>
          </p:cNvPr>
          <p:cNvSpPr>
            <a:spLocks noGrp="1"/>
          </p:cNvSpPr>
          <p:nvPr>
            <p:ph type="title"/>
          </p:nvPr>
        </p:nvSpPr>
        <p:spPr>
          <a:xfrm>
            <a:off x="913795" y="609600"/>
            <a:ext cx="10220930" cy="1257300"/>
          </a:xfrm>
        </p:spPr>
        <p:txBody>
          <a:bodyPr>
            <a:normAutofit/>
          </a:bodyPr>
          <a:lstStyle/>
          <a:p>
            <a:r>
              <a:rPr lang="en-US" dirty="0"/>
              <a:t>Problem Statement</a:t>
            </a:r>
            <a:endParaRPr lang="en-ID" dirty="0"/>
          </a:p>
        </p:txBody>
      </p:sp>
      <p:sp>
        <p:nvSpPr>
          <p:cNvPr id="3" name="Content Placeholder 2">
            <a:extLst>
              <a:ext uri="{FF2B5EF4-FFF2-40B4-BE49-F238E27FC236}">
                <a16:creationId xmlns:a16="http://schemas.microsoft.com/office/drawing/2014/main" id="{BA57B626-1BCB-555D-557C-BE92E7C59F24}"/>
              </a:ext>
            </a:extLst>
          </p:cNvPr>
          <p:cNvSpPr>
            <a:spLocks noGrp="1"/>
          </p:cNvSpPr>
          <p:nvPr>
            <p:ph idx="1"/>
          </p:nvPr>
        </p:nvSpPr>
        <p:spPr>
          <a:xfrm>
            <a:off x="913796" y="1666876"/>
            <a:ext cx="6268054" cy="4667250"/>
          </a:xfrm>
        </p:spPr>
        <p:txBody>
          <a:bodyPr>
            <a:normAutofit fontScale="85000" lnSpcReduction="10000"/>
          </a:bodyPr>
          <a:lstStyle/>
          <a:p>
            <a:pPr>
              <a:lnSpc>
                <a:spcPct val="115000"/>
              </a:lnSpc>
              <a:spcBef>
                <a:spcPts val="800"/>
              </a:spcBef>
              <a:spcAft>
                <a:spcPts val="400"/>
              </a:spcAft>
              <a:buNone/>
            </a:pPr>
            <a:r>
              <a:rPr lang="en-US" dirty="0"/>
              <a:t>	</a:t>
            </a:r>
            <a:r>
              <a:rPr lang="id-ID"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Latar Belakang</a:t>
            </a:r>
            <a:endParaRPr lang="en-ID"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Dalam lingkungan bisnis supermarket yang kompetitif, pemahaman yang mendalam tentang perilaku pelanggan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kunci untuk pertumbuhan dan keberlanjutan.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etrik terpenting saat menganalisis perilaku pelanggan adalah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LRFM</a:t>
            </a:r>
            <a:r>
              <a:rPr lang="id-ID" sz="1800" i="1" kern="100" dirty="0">
                <a:effectLst/>
                <a:latin typeface="Times New Roman" panose="02020603050405020304" pitchFamily="18" charset="0"/>
                <a:ea typeface="Calibri" panose="020F0502020204030204" pitchFamily="34" charset="0"/>
                <a:cs typeface="Times New Roman" panose="02020603050405020304" pitchFamily="18" charset="0"/>
              </a:rPr>
              <a:t> data</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Yang 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liki makna ketika seorang pelanggan melakukan pembelian terakhir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seorang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membeli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berapa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kali,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jarak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membeli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pertama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kali, total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pengeluaran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Analisis terkini memberikan pengetahuan yang berharga tentang partisipasi pelanggan, loyalitas dan tingkat potensi risiko kehilangan pelanggan. </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15000"/>
              </a:lnSpc>
              <a:spcAft>
                <a:spcPts val="800"/>
              </a:spcAft>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Laporan ini dimaksudkan untuk menganalisis data </a:t>
            </a:r>
            <a:r>
              <a:rPr lang="id-ID" sz="1800" i="1" kern="100" dirty="0">
                <a:effectLst/>
                <a:latin typeface="Times New Roman" panose="02020603050405020304" pitchFamily="18" charset="0"/>
                <a:ea typeface="Calibri" panose="020F0502020204030204" pitchFamily="34" charset="0"/>
                <a:cs typeface="Times New Roman" panose="02020603050405020304" pitchFamily="18" charset="0"/>
              </a:rPr>
              <a:t>recency</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monetary, frequency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dan</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length</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pelanggan untuk mengidentifikasi segmen pelanggan berdasarkan bagaimana mereka dibeli. Pemahaman ini memungkinkan supermarket untuk mengembangkan strategi pemasaran dan penyimpanan yang lebih efektif dan terarah, meningkatkan loyalitas pelanggan dan mengoptimalkan alokasi sumber daya.</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7C74234-1C64-0B72-33C0-48D193DC28A3}"/>
              </a:ext>
            </a:extLst>
          </p:cNvPr>
          <p:cNvSpPr txBox="1">
            <a:spLocks/>
          </p:cNvSpPr>
          <p:nvPr/>
        </p:nvSpPr>
        <p:spPr>
          <a:xfrm>
            <a:off x="7181850" y="1766887"/>
            <a:ext cx="3952875" cy="186213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id-ID"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Font typeface="Wingdings 2" charset="2"/>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Meningkatkan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segmentasi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supaya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menjadi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yang loyal.</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89F45393-06A5-0C36-9B20-CD6EB1E74470}"/>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70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29A1-170B-7B87-EAC9-4F4BAF499BA6}"/>
              </a:ext>
            </a:extLst>
          </p:cNvPr>
          <p:cNvSpPr>
            <a:spLocks noGrp="1"/>
          </p:cNvSpPr>
          <p:nvPr>
            <p:ph type="title"/>
          </p:nvPr>
        </p:nvSpPr>
        <p:spPr>
          <a:xfrm>
            <a:off x="913795" y="609600"/>
            <a:ext cx="10353762" cy="695325"/>
          </a:xfrm>
        </p:spPr>
        <p:txBody>
          <a:bodyPr>
            <a:normAutofit fontScale="90000"/>
          </a:bodyPr>
          <a:lstStyle/>
          <a:p>
            <a:r>
              <a:rPr lang="en-US" dirty="0">
                <a:solidFill>
                  <a:schemeClr val="bg1"/>
                </a:solidFill>
                <a:effectLst/>
              </a:rPr>
              <a:t>Data</a:t>
            </a:r>
            <a:r>
              <a:rPr lang="en-US" dirty="0"/>
              <a:t> </a:t>
            </a:r>
            <a:r>
              <a:rPr lang="en-US" dirty="0">
                <a:solidFill>
                  <a:schemeClr val="bg1"/>
                </a:solidFill>
                <a:effectLst/>
              </a:rPr>
              <a:t>Cleansing</a:t>
            </a:r>
            <a:endParaRPr lang="en-ID" dirty="0">
              <a:solidFill>
                <a:schemeClr val="bg1"/>
              </a:solidFill>
              <a:effectLst/>
            </a:endParaRPr>
          </a:p>
        </p:txBody>
      </p:sp>
      <p:sp>
        <p:nvSpPr>
          <p:cNvPr id="3" name="Content Placeholder 2">
            <a:extLst>
              <a:ext uri="{FF2B5EF4-FFF2-40B4-BE49-F238E27FC236}">
                <a16:creationId xmlns:a16="http://schemas.microsoft.com/office/drawing/2014/main" id="{594A0532-BCFD-3055-ABD7-05C3833AD0A7}"/>
              </a:ext>
            </a:extLst>
          </p:cNvPr>
          <p:cNvSpPr>
            <a:spLocks noGrp="1"/>
          </p:cNvSpPr>
          <p:nvPr>
            <p:ph idx="1"/>
          </p:nvPr>
        </p:nvSpPr>
        <p:spPr>
          <a:xfrm>
            <a:off x="632851" y="1376366"/>
            <a:ext cx="5457825" cy="2833684"/>
          </a:xfrm>
        </p:spPr>
        <p:txBody>
          <a:bodyPr>
            <a:normAutofit fontScale="40000" lnSpcReduction="20000"/>
          </a:bodyPr>
          <a:lstStyle/>
          <a:p>
            <a:pPr marL="36900" indent="0">
              <a:buNone/>
            </a:pPr>
            <a:r>
              <a:rPr lang="en-US" sz="4500" dirty="0">
                <a:solidFill>
                  <a:schemeClr val="bg1"/>
                </a:solidFill>
                <a:effectLst/>
              </a:rPr>
              <a:t>People</a:t>
            </a:r>
          </a:p>
          <a:p>
            <a:r>
              <a:rPr lang="en-US" dirty="0">
                <a:solidFill>
                  <a:schemeClr val="bg1"/>
                </a:solidFill>
                <a:effectLst/>
                <a:latin typeface="Arial" panose="020B0604020202020204" pitchFamily="34" charset="0"/>
                <a:cs typeface="Arial" panose="020B0604020202020204" pitchFamily="34" charset="0"/>
              </a:rPr>
              <a:t>ID: Customer's unique identifier</a:t>
            </a:r>
          </a:p>
          <a:p>
            <a:r>
              <a:rPr lang="en-US" dirty="0" err="1">
                <a:solidFill>
                  <a:schemeClr val="bg1"/>
                </a:solidFill>
                <a:effectLst/>
                <a:latin typeface="Arial" panose="020B0604020202020204" pitchFamily="34" charset="0"/>
                <a:cs typeface="Arial" panose="020B0604020202020204" pitchFamily="34" charset="0"/>
              </a:rPr>
              <a:t>Year_Birth</a:t>
            </a:r>
            <a:r>
              <a:rPr lang="en-US" dirty="0">
                <a:solidFill>
                  <a:schemeClr val="bg1"/>
                </a:solidFill>
                <a:effectLst/>
                <a:latin typeface="Arial" panose="020B0604020202020204" pitchFamily="34" charset="0"/>
                <a:cs typeface="Arial" panose="020B0604020202020204" pitchFamily="34" charset="0"/>
              </a:rPr>
              <a:t>: Customer's birth year</a:t>
            </a:r>
          </a:p>
          <a:p>
            <a:r>
              <a:rPr lang="en-US" dirty="0">
                <a:solidFill>
                  <a:schemeClr val="bg1"/>
                </a:solidFill>
                <a:effectLst/>
                <a:latin typeface="Arial" panose="020B0604020202020204" pitchFamily="34" charset="0"/>
                <a:cs typeface="Arial" panose="020B0604020202020204" pitchFamily="34" charset="0"/>
              </a:rPr>
              <a:t>Education: Customer's education level</a:t>
            </a:r>
          </a:p>
          <a:p>
            <a:r>
              <a:rPr lang="en-US" dirty="0" err="1">
                <a:solidFill>
                  <a:schemeClr val="bg1"/>
                </a:solidFill>
                <a:effectLst/>
                <a:latin typeface="Arial" panose="020B0604020202020204" pitchFamily="34" charset="0"/>
                <a:cs typeface="Arial" panose="020B0604020202020204" pitchFamily="34" charset="0"/>
              </a:rPr>
              <a:t>Marital_Status</a:t>
            </a:r>
            <a:r>
              <a:rPr lang="en-US" dirty="0">
                <a:solidFill>
                  <a:schemeClr val="bg1"/>
                </a:solidFill>
                <a:effectLst/>
                <a:latin typeface="Arial" panose="020B0604020202020204" pitchFamily="34" charset="0"/>
                <a:cs typeface="Arial" panose="020B0604020202020204" pitchFamily="34" charset="0"/>
              </a:rPr>
              <a:t>: Customer's marital status</a:t>
            </a:r>
          </a:p>
          <a:p>
            <a:r>
              <a:rPr lang="en-US" dirty="0">
                <a:solidFill>
                  <a:schemeClr val="bg1"/>
                </a:solidFill>
                <a:effectLst/>
                <a:latin typeface="Arial" panose="020B0604020202020204" pitchFamily="34" charset="0"/>
                <a:cs typeface="Arial" panose="020B0604020202020204" pitchFamily="34" charset="0"/>
              </a:rPr>
              <a:t>Income: Customer's yearly household income</a:t>
            </a:r>
          </a:p>
          <a:p>
            <a:r>
              <a:rPr lang="en-US" dirty="0" err="1">
                <a:solidFill>
                  <a:schemeClr val="bg1"/>
                </a:solidFill>
                <a:effectLst/>
                <a:latin typeface="Arial" panose="020B0604020202020204" pitchFamily="34" charset="0"/>
                <a:cs typeface="Arial" panose="020B0604020202020204" pitchFamily="34" charset="0"/>
              </a:rPr>
              <a:t>Kidhome</a:t>
            </a:r>
            <a:r>
              <a:rPr lang="en-US" dirty="0">
                <a:solidFill>
                  <a:schemeClr val="bg1"/>
                </a:solidFill>
                <a:effectLst/>
                <a:latin typeface="Arial" panose="020B0604020202020204" pitchFamily="34" charset="0"/>
                <a:cs typeface="Arial" panose="020B0604020202020204" pitchFamily="34" charset="0"/>
              </a:rPr>
              <a:t>: Number of children in customer's household</a:t>
            </a:r>
          </a:p>
          <a:p>
            <a:r>
              <a:rPr lang="en-US" dirty="0" err="1">
                <a:solidFill>
                  <a:schemeClr val="bg1"/>
                </a:solidFill>
                <a:effectLst/>
                <a:latin typeface="Arial" panose="020B0604020202020204" pitchFamily="34" charset="0"/>
                <a:cs typeface="Arial" panose="020B0604020202020204" pitchFamily="34" charset="0"/>
              </a:rPr>
              <a:t>Teenhome</a:t>
            </a:r>
            <a:r>
              <a:rPr lang="en-US" dirty="0">
                <a:solidFill>
                  <a:schemeClr val="bg1"/>
                </a:solidFill>
                <a:effectLst/>
                <a:latin typeface="Arial" panose="020B0604020202020204" pitchFamily="34" charset="0"/>
                <a:cs typeface="Arial" panose="020B0604020202020204" pitchFamily="34" charset="0"/>
              </a:rPr>
              <a:t>: Number of teenagers in customer's household</a:t>
            </a:r>
          </a:p>
          <a:p>
            <a:r>
              <a:rPr lang="en-US" dirty="0" err="1">
                <a:solidFill>
                  <a:schemeClr val="bg1"/>
                </a:solidFill>
                <a:effectLst/>
                <a:latin typeface="Arial" panose="020B0604020202020204" pitchFamily="34" charset="0"/>
                <a:cs typeface="Arial" panose="020B0604020202020204" pitchFamily="34" charset="0"/>
              </a:rPr>
              <a:t>Dt_Customer</a:t>
            </a:r>
            <a:r>
              <a:rPr lang="en-US" dirty="0">
                <a:solidFill>
                  <a:schemeClr val="bg1"/>
                </a:solidFill>
                <a:effectLst/>
                <a:latin typeface="Arial" panose="020B0604020202020204" pitchFamily="34" charset="0"/>
                <a:cs typeface="Arial" panose="020B0604020202020204" pitchFamily="34" charset="0"/>
              </a:rPr>
              <a:t>: Date of customer's enrollment with the company</a:t>
            </a:r>
          </a:p>
          <a:p>
            <a:r>
              <a:rPr lang="en-US" dirty="0">
                <a:solidFill>
                  <a:schemeClr val="bg1"/>
                </a:solidFill>
                <a:effectLst/>
                <a:latin typeface="Arial" panose="020B0604020202020204" pitchFamily="34" charset="0"/>
                <a:cs typeface="Arial" panose="020B0604020202020204" pitchFamily="34" charset="0"/>
              </a:rPr>
              <a:t>Recency: Number of days since customer's last purchase</a:t>
            </a:r>
          </a:p>
          <a:p>
            <a:r>
              <a:rPr lang="en-US" dirty="0">
                <a:solidFill>
                  <a:schemeClr val="bg1"/>
                </a:solidFill>
                <a:effectLst/>
                <a:latin typeface="Arial" panose="020B0604020202020204" pitchFamily="34" charset="0"/>
                <a:cs typeface="Arial" panose="020B0604020202020204" pitchFamily="34" charset="0"/>
              </a:rPr>
              <a:t>Complain: 1 if the customer complained in the last 2 years, 0 otherwise</a:t>
            </a:r>
            <a:endParaRPr lang="en-ID" dirty="0">
              <a:solidFill>
                <a:schemeClr val="bg1"/>
              </a:solidFill>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489744CD-376D-108F-A88D-487FA8966A65}"/>
              </a:ext>
            </a:extLst>
          </p:cNvPr>
          <p:cNvSpPr txBox="1">
            <a:spLocks/>
          </p:cNvSpPr>
          <p:nvPr/>
        </p:nvSpPr>
        <p:spPr>
          <a:xfrm>
            <a:off x="6429377" y="1485901"/>
            <a:ext cx="4695823" cy="1876423"/>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Product</a:t>
            </a:r>
          </a:p>
          <a:p>
            <a:r>
              <a:rPr lang="en-US" dirty="0" err="1">
                <a:solidFill>
                  <a:schemeClr val="bg1"/>
                </a:solidFill>
                <a:effectLst/>
                <a:latin typeface="Arial" panose="020B0604020202020204" pitchFamily="34" charset="0"/>
                <a:cs typeface="Arial" panose="020B0604020202020204" pitchFamily="34" charset="0"/>
              </a:rPr>
              <a:t>MntWines</a:t>
            </a:r>
            <a:r>
              <a:rPr lang="en-US" dirty="0">
                <a:solidFill>
                  <a:schemeClr val="bg1"/>
                </a:solidFill>
                <a:effectLst/>
                <a:latin typeface="Arial" panose="020B0604020202020204" pitchFamily="34" charset="0"/>
                <a:cs typeface="Arial" panose="020B0604020202020204" pitchFamily="34" charset="0"/>
              </a:rPr>
              <a:t>: Amount spent on wine in last 2 years</a:t>
            </a:r>
          </a:p>
          <a:p>
            <a:r>
              <a:rPr lang="en-US" dirty="0" err="1">
                <a:solidFill>
                  <a:schemeClr val="bg1"/>
                </a:solidFill>
                <a:effectLst/>
                <a:latin typeface="Arial" panose="020B0604020202020204" pitchFamily="34" charset="0"/>
                <a:cs typeface="Arial" panose="020B0604020202020204" pitchFamily="34" charset="0"/>
              </a:rPr>
              <a:t>MntFruits</a:t>
            </a:r>
            <a:r>
              <a:rPr lang="en-US" dirty="0">
                <a:solidFill>
                  <a:schemeClr val="bg1"/>
                </a:solidFill>
                <a:effectLst/>
                <a:latin typeface="Arial" panose="020B0604020202020204" pitchFamily="34" charset="0"/>
                <a:cs typeface="Arial" panose="020B0604020202020204" pitchFamily="34" charset="0"/>
              </a:rPr>
              <a:t>: Amount spent on fruits in last 2 years</a:t>
            </a:r>
          </a:p>
          <a:p>
            <a:r>
              <a:rPr lang="en-US" dirty="0" err="1">
                <a:solidFill>
                  <a:schemeClr val="bg1"/>
                </a:solidFill>
                <a:effectLst/>
                <a:latin typeface="Arial" panose="020B0604020202020204" pitchFamily="34" charset="0"/>
                <a:cs typeface="Arial" panose="020B0604020202020204" pitchFamily="34" charset="0"/>
              </a:rPr>
              <a:t>MntMeatProducts</a:t>
            </a:r>
            <a:r>
              <a:rPr lang="en-US" dirty="0">
                <a:solidFill>
                  <a:schemeClr val="bg1"/>
                </a:solidFill>
                <a:effectLst/>
                <a:latin typeface="Arial" panose="020B0604020202020204" pitchFamily="34" charset="0"/>
                <a:cs typeface="Arial" panose="020B0604020202020204" pitchFamily="34" charset="0"/>
              </a:rPr>
              <a:t>: Amount spent on meat in last 2 years</a:t>
            </a:r>
          </a:p>
          <a:p>
            <a:r>
              <a:rPr lang="en-US" dirty="0" err="1">
                <a:solidFill>
                  <a:schemeClr val="bg1"/>
                </a:solidFill>
                <a:effectLst/>
                <a:latin typeface="Arial" panose="020B0604020202020204" pitchFamily="34" charset="0"/>
                <a:cs typeface="Arial" panose="020B0604020202020204" pitchFamily="34" charset="0"/>
              </a:rPr>
              <a:t>MntFishProducts</a:t>
            </a:r>
            <a:r>
              <a:rPr lang="en-US" dirty="0">
                <a:solidFill>
                  <a:schemeClr val="bg1"/>
                </a:solidFill>
                <a:effectLst/>
                <a:latin typeface="Arial" panose="020B0604020202020204" pitchFamily="34" charset="0"/>
                <a:cs typeface="Arial" panose="020B0604020202020204" pitchFamily="34" charset="0"/>
              </a:rPr>
              <a:t>: Amount spent on fish in last 2 years</a:t>
            </a:r>
          </a:p>
          <a:p>
            <a:r>
              <a:rPr lang="en-US" dirty="0" err="1">
                <a:solidFill>
                  <a:schemeClr val="bg1"/>
                </a:solidFill>
                <a:effectLst/>
                <a:latin typeface="Arial" panose="020B0604020202020204" pitchFamily="34" charset="0"/>
                <a:cs typeface="Arial" panose="020B0604020202020204" pitchFamily="34" charset="0"/>
              </a:rPr>
              <a:t>MntSweetProducts</a:t>
            </a:r>
            <a:r>
              <a:rPr lang="en-US" dirty="0">
                <a:solidFill>
                  <a:schemeClr val="bg1"/>
                </a:solidFill>
                <a:effectLst/>
                <a:latin typeface="Arial" panose="020B0604020202020204" pitchFamily="34" charset="0"/>
                <a:cs typeface="Arial" panose="020B0604020202020204" pitchFamily="34" charset="0"/>
              </a:rPr>
              <a:t>: Amount spent on sweets in last 2 years</a:t>
            </a:r>
          </a:p>
          <a:p>
            <a:r>
              <a:rPr lang="en-US" dirty="0" err="1">
                <a:solidFill>
                  <a:schemeClr val="bg1"/>
                </a:solidFill>
                <a:effectLst/>
                <a:latin typeface="Arial" panose="020B0604020202020204" pitchFamily="34" charset="0"/>
                <a:cs typeface="Arial" panose="020B0604020202020204" pitchFamily="34" charset="0"/>
              </a:rPr>
              <a:t>MntGoldProds</a:t>
            </a:r>
            <a:r>
              <a:rPr lang="en-US" dirty="0">
                <a:solidFill>
                  <a:schemeClr val="bg1"/>
                </a:solidFill>
                <a:effectLst/>
                <a:latin typeface="Arial" panose="020B0604020202020204" pitchFamily="34" charset="0"/>
                <a:cs typeface="Arial" panose="020B0604020202020204" pitchFamily="34" charset="0"/>
              </a:rPr>
              <a:t>: Amount spent on gold in last 2 years</a:t>
            </a:r>
          </a:p>
        </p:txBody>
      </p:sp>
      <p:sp>
        <p:nvSpPr>
          <p:cNvPr id="7" name="Content Placeholder 2">
            <a:extLst>
              <a:ext uri="{FF2B5EF4-FFF2-40B4-BE49-F238E27FC236}">
                <a16:creationId xmlns:a16="http://schemas.microsoft.com/office/drawing/2014/main" id="{DC83C756-0FA7-D833-8FA1-A74A25982AEB}"/>
              </a:ext>
            </a:extLst>
          </p:cNvPr>
          <p:cNvSpPr txBox="1">
            <a:spLocks/>
          </p:cNvSpPr>
          <p:nvPr/>
        </p:nvSpPr>
        <p:spPr>
          <a:xfrm>
            <a:off x="632851" y="4395790"/>
            <a:ext cx="5457825" cy="1985960"/>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Promotion</a:t>
            </a:r>
          </a:p>
          <a:p>
            <a:r>
              <a:rPr lang="en-US" dirty="0" err="1">
                <a:solidFill>
                  <a:schemeClr val="bg1"/>
                </a:solidFill>
                <a:effectLst/>
                <a:latin typeface="Arial" panose="020B0604020202020204" pitchFamily="34" charset="0"/>
                <a:cs typeface="Arial" panose="020B0604020202020204" pitchFamily="34" charset="0"/>
              </a:rPr>
              <a:t>NumDealsPurchases</a:t>
            </a:r>
            <a:r>
              <a:rPr lang="en-US" dirty="0">
                <a:solidFill>
                  <a:schemeClr val="bg1"/>
                </a:solidFill>
                <a:effectLst/>
                <a:latin typeface="Arial" panose="020B0604020202020204" pitchFamily="34" charset="0"/>
                <a:cs typeface="Arial" panose="020B0604020202020204" pitchFamily="34" charset="0"/>
              </a:rPr>
              <a:t>: Number of purchases made with a discount</a:t>
            </a:r>
          </a:p>
          <a:p>
            <a:r>
              <a:rPr lang="en-US" dirty="0">
                <a:solidFill>
                  <a:schemeClr val="bg1"/>
                </a:solidFill>
                <a:effectLst/>
                <a:latin typeface="Arial" panose="020B0604020202020204" pitchFamily="34" charset="0"/>
                <a:cs typeface="Arial" panose="020B0604020202020204" pitchFamily="34" charset="0"/>
              </a:rPr>
              <a:t>AcceptedCmp1: 1 if the customer accepted the offer in the 1st campaign, 0 otherwise</a:t>
            </a:r>
          </a:p>
          <a:p>
            <a:r>
              <a:rPr lang="en-US" dirty="0">
                <a:solidFill>
                  <a:schemeClr val="bg1"/>
                </a:solidFill>
                <a:effectLst/>
                <a:latin typeface="Arial" panose="020B0604020202020204" pitchFamily="34" charset="0"/>
                <a:cs typeface="Arial" panose="020B0604020202020204" pitchFamily="34" charset="0"/>
              </a:rPr>
              <a:t>AcceptedCmp2: 1 if the customer accepted the offer in the 2nd campaign, 0 otherwise</a:t>
            </a:r>
          </a:p>
          <a:p>
            <a:r>
              <a:rPr lang="en-US" dirty="0">
                <a:solidFill>
                  <a:schemeClr val="bg1"/>
                </a:solidFill>
                <a:effectLst/>
                <a:latin typeface="Arial" panose="020B0604020202020204" pitchFamily="34" charset="0"/>
                <a:cs typeface="Arial" panose="020B0604020202020204" pitchFamily="34" charset="0"/>
              </a:rPr>
              <a:t>AcceptedCmp3: 1 if the customer accepted the offer in the 3rd campaign, 0 otherwise</a:t>
            </a:r>
          </a:p>
          <a:p>
            <a:r>
              <a:rPr lang="en-US" dirty="0">
                <a:solidFill>
                  <a:schemeClr val="bg1"/>
                </a:solidFill>
                <a:effectLst/>
                <a:latin typeface="Arial" panose="020B0604020202020204" pitchFamily="34" charset="0"/>
                <a:cs typeface="Arial" panose="020B0604020202020204" pitchFamily="34" charset="0"/>
              </a:rPr>
              <a:t>AcceptedCmp4: 1 if the customer accepted the offer in the 4th campaign, 0 otherwise</a:t>
            </a:r>
          </a:p>
          <a:p>
            <a:r>
              <a:rPr lang="en-US" dirty="0">
                <a:solidFill>
                  <a:schemeClr val="bg1"/>
                </a:solidFill>
                <a:effectLst/>
                <a:latin typeface="Arial" panose="020B0604020202020204" pitchFamily="34" charset="0"/>
                <a:cs typeface="Arial" panose="020B0604020202020204" pitchFamily="34" charset="0"/>
              </a:rPr>
              <a:t>AcceptedCmp5: 1 if the customer accepted the offer in the 5th campaign, 0 otherwise</a:t>
            </a:r>
          </a:p>
          <a:p>
            <a:r>
              <a:rPr lang="en-US" dirty="0">
                <a:solidFill>
                  <a:schemeClr val="bg1"/>
                </a:solidFill>
                <a:effectLst/>
                <a:latin typeface="Arial" panose="020B0604020202020204" pitchFamily="34" charset="0"/>
                <a:cs typeface="Arial" panose="020B0604020202020204" pitchFamily="34" charset="0"/>
              </a:rPr>
              <a:t>Response: 1 if the customer accepted the offer in the last campaign, 0 otherwise</a:t>
            </a:r>
          </a:p>
        </p:txBody>
      </p:sp>
      <p:sp>
        <p:nvSpPr>
          <p:cNvPr id="8" name="Content Placeholder 2">
            <a:extLst>
              <a:ext uri="{FF2B5EF4-FFF2-40B4-BE49-F238E27FC236}">
                <a16:creationId xmlns:a16="http://schemas.microsoft.com/office/drawing/2014/main" id="{9556D306-BC67-2FE1-E5FA-AF6D192AEBAE}"/>
              </a:ext>
            </a:extLst>
          </p:cNvPr>
          <p:cNvSpPr txBox="1">
            <a:spLocks/>
          </p:cNvSpPr>
          <p:nvPr/>
        </p:nvSpPr>
        <p:spPr>
          <a:xfrm>
            <a:off x="6429377" y="3495677"/>
            <a:ext cx="5176881" cy="1552573"/>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Place</a:t>
            </a:r>
          </a:p>
          <a:p>
            <a:r>
              <a:rPr lang="en-US" dirty="0" err="1">
                <a:solidFill>
                  <a:schemeClr val="bg1"/>
                </a:solidFill>
                <a:effectLst/>
                <a:latin typeface="Arial" panose="020B0604020202020204" pitchFamily="34" charset="0"/>
                <a:cs typeface="Arial" panose="020B0604020202020204" pitchFamily="34" charset="0"/>
              </a:rPr>
              <a:t>NumWebPurchases</a:t>
            </a:r>
            <a:r>
              <a:rPr lang="en-US" dirty="0">
                <a:solidFill>
                  <a:schemeClr val="bg1"/>
                </a:solidFill>
                <a:effectLst/>
                <a:latin typeface="Arial" panose="020B0604020202020204" pitchFamily="34" charset="0"/>
                <a:cs typeface="Arial" panose="020B0604020202020204" pitchFamily="34" charset="0"/>
              </a:rPr>
              <a:t>: Number of purchases made through the company’s website</a:t>
            </a:r>
          </a:p>
          <a:p>
            <a:r>
              <a:rPr lang="en-US" dirty="0" err="1">
                <a:solidFill>
                  <a:schemeClr val="bg1"/>
                </a:solidFill>
                <a:effectLst/>
                <a:latin typeface="Arial" panose="020B0604020202020204" pitchFamily="34" charset="0"/>
                <a:cs typeface="Arial" panose="020B0604020202020204" pitchFamily="34" charset="0"/>
              </a:rPr>
              <a:t>NumCatalogPurchases</a:t>
            </a:r>
            <a:r>
              <a:rPr lang="en-US" dirty="0">
                <a:solidFill>
                  <a:schemeClr val="bg1"/>
                </a:solidFill>
                <a:effectLst/>
                <a:latin typeface="Arial" panose="020B0604020202020204" pitchFamily="34" charset="0"/>
                <a:cs typeface="Arial" panose="020B0604020202020204" pitchFamily="34" charset="0"/>
              </a:rPr>
              <a:t>: Number of purchases made using a catalog</a:t>
            </a:r>
          </a:p>
          <a:p>
            <a:r>
              <a:rPr lang="en-US" dirty="0" err="1">
                <a:solidFill>
                  <a:schemeClr val="bg1"/>
                </a:solidFill>
                <a:effectLst/>
                <a:latin typeface="Arial" panose="020B0604020202020204" pitchFamily="34" charset="0"/>
                <a:cs typeface="Arial" panose="020B0604020202020204" pitchFamily="34" charset="0"/>
              </a:rPr>
              <a:t>NumStorePurchases</a:t>
            </a:r>
            <a:r>
              <a:rPr lang="en-US" dirty="0">
                <a:solidFill>
                  <a:schemeClr val="bg1"/>
                </a:solidFill>
                <a:effectLst/>
                <a:latin typeface="Arial" panose="020B0604020202020204" pitchFamily="34" charset="0"/>
                <a:cs typeface="Arial" panose="020B0604020202020204" pitchFamily="34" charset="0"/>
              </a:rPr>
              <a:t>: Number of purchases made directly in stores</a:t>
            </a:r>
          </a:p>
          <a:p>
            <a:r>
              <a:rPr lang="en-US" dirty="0" err="1">
                <a:solidFill>
                  <a:schemeClr val="bg1"/>
                </a:solidFill>
                <a:effectLst/>
                <a:latin typeface="Arial" panose="020B0604020202020204" pitchFamily="34" charset="0"/>
                <a:cs typeface="Arial" panose="020B0604020202020204" pitchFamily="34" charset="0"/>
              </a:rPr>
              <a:t>NumWebVisitsMonth</a:t>
            </a:r>
            <a:r>
              <a:rPr lang="en-US" dirty="0">
                <a:solidFill>
                  <a:schemeClr val="bg1"/>
                </a:solidFill>
                <a:effectLst/>
                <a:latin typeface="Arial" panose="020B0604020202020204" pitchFamily="34" charset="0"/>
                <a:cs typeface="Arial" panose="020B0604020202020204" pitchFamily="34" charset="0"/>
              </a:rPr>
              <a:t>: Number of visits to the company’s website in the last month</a:t>
            </a:r>
          </a:p>
        </p:txBody>
      </p:sp>
      <p:sp>
        <p:nvSpPr>
          <p:cNvPr id="9" name="Title 1">
            <a:extLst>
              <a:ext uri="{FF2B5EF4-FFF2-40B4-BE49-F238E27FC236}">
                <a16:creationId xmlns:a16="http://schemas.microsoft.com/office/drawing/2014/main" id="{570AC3F5-267A-9481-EBD3-7B55D66F799C}"/>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723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3E3D-81EA-B47C-4B56-9E58B0B631EB}"/>
              </a:ext>
            </a:extLst>
          </p:cNvPr>
          <p:cNvSpPr>
            <a:spLocks noGrp="1"/>
          </p:cNvSpPr>
          <p:nvPr>
            <p:ph type="title"/>
          </p:nvPr>
        </p:nvSpPr>
        <p:spPr/>
        <p:txBody>
          <a:bodyPr/>
          <a:lstStyle/>
          <a:p>
            <a:r>
              <a:rPr lang="en-US" dirty="0">
                <a:solidFill>
                  <a:schemeClr val="bg1"/>
                </a:solidFill>
              </a:rPr>
              <a:t>Data </a:t>
            </a:r>
            <a:r>
              <a:rPr lang="en-US" dirty="0">
                <a:solidFill>
                  <a:schemeClr val="bg1"/>
                </a:solidFill>
                <a:effectLst/>
              </a:rPr>
              <a:t>Cleansing</a:t>
            </a:r>
            <a:endParaRPr lang="en-ID" dirty="0">
              <a:solidFill>
                <a:schemeClr val="bg1"/>
              </a:solidFill>
              <a:effectLst/>
            </a:endParaRPr>
          </a:p>
        </p:txBody>
      </p:sp>
      <p:sp>
        <p:nvSpPr>
          <p:cNvPr id="3" name="Content Placeholder 2">
            <a:extLst>
              <a:ext uri="{FF2B5EF4-FFF2-40B4-BE49-F238E27FC236}">
                <a16:creationId xmlns:a16="http://schemas.microsoft.com/office/drawing/2014/main" id="{D677C752-6D4B-291F-EE37-AD39E6FE8E2E}"/>
              </a:ext>
            </a:extLst>
          </p:cNvPr>
          <p:cNvSpPr>
            <a:spLocks noGrp="1"/>
          </p:cNvSpPr>
          <p:nvPr>
            <p:ph idx="1"/>
          </p:nvPr>
        </p:nvSpPr>
        <p:spPr>
          <a:xfrm>
            <a:off x="339366" y="2076450"/>
            <a:ext cx="3970168" cy="1615017"/>
          </a:xfrm>
        </p:spPr>
        <p:txBody>
          <a:bodyPr>
            <a:normAutofit fontScale="77500" lnSpcReduction="20000"/>
          </a:bodyPr>
          <a:lstStyle/>
          <a:p>
            <a:r>
              <a:rPr lang="en-US" dirty="0" err="1">
                <a:solidFill>
                  <a:schemeClr val="bg1"/>
                </a:solidFill>
                <a:effectLst/>
              </a:rPr>
              <a:t>Terdapat</a:t>
            </a:r>
            <a:r>
              <a:rPr lang="en-US" dirty="0">
                <a:solidFill>
                  <a:schemeClr val="bg1"/>
                </a:solidFill>
                <a:effectLst/>
              </a:rPr>
              <a:t> 2240 row </a:t>
            </a:r>
            <a:r>
              <a:rPr lang="en-US" dirty="0" err="1">
                <a:solidFill>
                  <a:schemeClr val="bg1"/>
                </a:solidFill>
                <a:effectLst/>
              </a:rPr>
              <a:t>dalam</a:t>
            </a:r>
            <a:r>
              <a:rPr lang="en-US" dirty="0">
                <a:solidFill>
                  <a:schemeClr val="bg1"/>
                </a:solidFill>
                <a:effectLst/>
              </a:rPr>
              <a:t> database </a:t>
            </a:r>
            <a:r>
              <a:rPr lang="en-US" dirty="0" err="1">
                <a:solidFill>
                  <a:schemeClr val="bg1"/>
                </a:solidFill>
                <a:effectLst/>
              </a:rPr>
              <a:t>ini</a:t>
            </a:r>
            <a:r>
              <a:rPr lang="en-US" dirty="0">
                <a:solidFill>
                  <a:schemeClr val="bg1"/>
                </a:solidFill>
                <a:effectLst/>
              </a:rPr>
              <a:t>, dan 24 data </a:t>
            </a:r>
            <a:r>
              <a:rPr lang="en-US" dirty="0" err="1">
                <a:solidFill>
                  <a:schemeClr val="bg1"/>
                </a:solidFill>
                <a:effectLst/>
              </a:rPr>
              <a:t>diantaranya</a:t>
            </a:r>
            <a:r>
              <a:rPr lang="en-US" dirty="0">
                <a:solidFill>
                  <a:schemeClr val="bg1"/>
                </a:solidFill>
                <a:effectLst/>
              </a:rPr>
              <a:t> </a:t>
            </a:r>
            <a:r>
              <a:rPr lang="en-US" dirty="0" err="1">
                <a:solidFill>
                  <a:schemeClr val="bg1"/>
                </a:solidFill>
                <a:effectLst/>
              </a:rPr>
              <a:t>ada</a:t>
            </a:r>
            <a:r>
              <a:rPr lang="en-US" dirty="0">
                <a:solidFill>
                  <a:schemeClr val="bg1"/>
                </a:solidFill>
                <a:effectLst/>
              </a:rPr>
              <a:t> </a:t>
            </a:r>
            <a:r>
              <a:rPr lang="en-US" dirty="0" err="1">
                <a:solidFill>
                  <a:schemeClr val="bg1"/>
                </a:solidFill>
                <a:effectLst/>
              </a:rPr>
              <a:t>nilai</a:t>
            </a:r>
            <a:r>
              <a:rPr lang="en-US" dirty="0">
                <a:solidFill>
                  <a:schemeClr val="bg1"/>
                </a:solidFill>
                <a:effectLst/>
              </a:rPr>
              <a:t> null.</a:t>
            </a:r>
          </a:p>
          <a:p>
            <a:r>
              <a:rPr lang="en-US" dirty="0" err="1">
                <a:solidFill>
                  <a:schemeClr val="bg1"/>
                </a:solidFill>
                <a:effectLst/>
              </a:rPr>
              <a:t>Setelah</a:t>
            </a:r>
            <a:r>
              <a:rPr lang="en-US" dirty="0">
                <a:solidFill>
                  <a:schemeClr val="bg1"/>
                </a:solidFill>
                <a:effectLst/>
              </a:rPr>
              <a:t> di </a:t>
            </a:r>
            <a:r>
              <a:rPr lang="en-US" dirty="0" err="1">
                <a:solidFill>
                  <a:schemeClr val="bg1"/>
                </a:solidFill>
                <a:effectLst/>
              </a:rPr>
              <a:t>cek</a:t>
            </a:r>
            <a:r>
              <a:rPr lang="en-US" dirty="0">
                <a:solidFill>
                  <a:schemeClr val="bg1"/>
                </a:solidFill>
                <a:effectLst/>
              </a:rPr>
              <a:t> Kembali </a:t>
            </a:r>
            <a:r>
              <a:rPr lang="en-US" dirty="0" err="1">
                <a:solidFill>
                  <a:schemeClr val="bg1"/>
                </a:solidFill>
                <a:effectLst/>
              </a:rPr>
              <a:t>terlihat</a:t>
            </a:r>
            <a:r>
              <a:rPr lang="en-US" dirty="0">
                <a:solidFill>
                  <a:schemeClr val="bg1"/>
                </a:solidFill>
                <a:effectLst/>
              </a:rPr>
              <a:t> </a:t>
            </a:r>
            <a:r>
              <a:rPr lang="en-US" dirty="0" err="1">
                <a:solidFill>
                  <a:schemeClr val="bg1"/>
                </a:solidFill>
                <a:effectLst/>
              </a:rPr>
              <a:t>jika</a:t>
            </a:r>
            <a:r>
              <a:rPr lang="en-US" dirty="0">
                <a:solidFill>
                  <a:schemeClr val="bg1"/>
                </a:solidFill>
                <a:effectLst/>
              </a:rPr>
              <a:t> </a:t>
            </a:r>
            <a:r>
              <a:rPr lang="en-US" dirty="0" err="1">
                <a:solidFill>
                  <a:schemeClr val="bg1"/>
                </a:solidFill>
                <a:effectLst/>
              </a:rPr>
              <a:t>nilai</a:t>
            </a:r>
            <a:r>
              <a:rPr lang="en-US" dirty="0">
                <a:solidFill>
                  <a:schemeClr val="bg1"/>
                </a:solidFill>
                <a:effectLst/>
              </a:rPr>
              <a:t> null </a:t>
            </a:r>
            <a:r>
              <a:rPr lang="en-US" dirty="0" err="1">
                <a:solidFill>
                  <a:schemeClr val="bg1"/>
                </a:solidFill>
                <a:effectLst/>
              </a:rPr>
              <a:t>berada</a:t>
            </a:r>
            <a:r>
              <a:rPr lang="en-US" dirty="0">
                <a:solidFill>
                  <a:schemeClr val="bg1"/>
                </a:solidFill>
                <a:effectLst/>
              </a:rPr>
              <a:t> di </a:t>
            </a:r>
            <a:r>
              <a:rPr lang="en-US" dirty="0" err="1">
                <a:solidFill>
                  <a:schemeClr val="bg1"/>
                </a:solidFill>
                <a:effectLst/>
              </a:rPr>
              <a:t>kolom</a:t>
            </a:r>
            <a:r>
              <a:rPr lang="en-US" dirty="0">
                <a:solidFill>
                  <a:schemeClr val="bg1"/>
                </a:solidFill>
                <a:effectLst/>
              </a:rPr>
              <a:t> Income</a:t>
            </a:r>
          </a:p>
        </p:txBody>
      </p:sp>
      <p:sp>
        <p:nvSpPr>
          <p:cNvPr id="4" name="Title 1">
            <a:extLst>
              <a:ext uri="{FF2B5EF4-FFF2-40B4-BE49-F238E27FC236}">
                <a16:creationId xmlns:a16="http://schemas.microsoft.com/office/drawing/2014/main" id="{C9125F76-E246-4539-9159-F4A89E132C3D}"/>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7C285C7-F605-7E56-0F4B-EAB832053BB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4420222" y="1866900"/>
            <a:ext cx="6947194" cy="4144434"/>
          </a:xfrm>
          <a:prstGeom prst="rect">
            <a:avLst/>
          </a:prstGeom>
        </p:spPr>
      </p:pic>
    </p:spTree>
    <p:extLst>
      <p:ext uri="{BB962C8B-B14F-4D97-AF65-F5344CB8AC3E}">
        <p14:creationId xmlns:p14="http://schemas.microsoft.com/office/powerpoint/2010/main" val="133055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B4818B29-0B81-FCBB-1914-D91EA2102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A0216-DE4C-1A5D-AFBD-136FBDD55728}"/>
              </a:ext>
            </a:extLst>
          </p:cNvPr>
          <p:cNvSpPr>
            <a:spLocks noGrp="1"/>
          </p:cNvSpPr>
          <p:nvPr>
            <p:ph type="title"/>
          </p:nvPr>
        </p:nvSpPr>
        <p:spPr/>
        <p:txBody>
          <a:bodyPr/>
          <a:lstStyle/>
          <a:p>
            <a:r>
              <a:rPr lang="en-US" dirty="0">
                <a:solidFill>
                  <a:schemeClr val="bg1"/>
                </a:solidFill>
              </a:rPr>
              <a:t>Data </a:t>
            </a:r>
            <a:r>
              <a:rPr lang="en-US" dirty="0">
                <a:solidFill>
                  <a:schemeClr val="bg1"/>
                </a:solidFill>
                <a:effectLst/>
              </a:rPr>
              <a:t>Cleansing</a:t>
            </a:r>
            <a:endParaRPr lang="en-ID" dirty="0">
              <a:solidFill>
                <a:schemeClr val="bg1"/>
              </a:solidFill>
              <a:effectLst/>
            </a:endParaRPr>
          </a:p>
        </p:txBody>
      </p:sp>
      <p:sp>
        <p:nvSpPr>
          <p:cNvPr id="4" name="Title 1">
            <a:extLst>
              <a:ext uri="{FF2B5EF4-FFF2-40B4-BE49-F238E27FC236}">
                <a16:creationId xmlns:a16="http://schemas.microsoft.com/office/drawing/2014/main" id="{D4AA313D-2259-0457-F671-9C1A5E834684}"/>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1F447200-D1DF-8EAA-949A-487057CAC4AB}"/>
              </a:ext>
            </a:extLst>
          </p:cNvPr>
          <p:cNvSpPr>
            <a:spLocks noGrp="1"/>
          </p:cNvSpPr>
          <p:nvPr>
            <p:ph idx="1"/>
          </p:nvPr>
        </p:nvSpPr>
        <p:spPr>
          <a:xfrm>
            <a:off x="358219" y="2076450"/>
            <a:ext cx="4553146" cy="2241026"/>
          </a:xfrm>
        </p:spPr>
        <p:txBody>
          <a:bodyPr>
            <a:normAutofit fontScale="85000" lnSpcReduction="20000"/>
          </a:bodyPr>
          <a:lstStyle/>
          <a:p>
            <a:r>
              <a:rPr lang="en-ID" dirty="0" err="1">
                <a:solidFill>
                  <a:schemeClr val="bg1"/>
                </a:solidFill>
                <a:effectLst/>
              </a:rPr>
              <a:t>Bedasarkan</a:t>
            </a:r>
            <a:r>
              <a:rPr lang="en-ID" dirty="0">
                <a:solidFill>
                  <a:schemeClr val="bg1"/>
                </a:solidFill>
                <a:effectLst/>
              </a:rPr>
              <a:t> </a:t>
            </a:r>
            <a:r>
              <a:rPr lang="en-ID" dirty="0" err="1">
                <a:solidFill>
                  <a:schemeClr val="bg1"/>
                </a:solidFill>
                <a:effectLst/>
              </a:rPr>
              <a:t>barplot</a:t>
            </a:r>
            <a:r>
              <a:rPr lang="en-ID" dirty="0">
                <a:solidFill>
                  <a:schemeClr val="bg1"/>
                </a:solidFill>
                <a:effectLst/>
              </a:rPr>
              <a:t> </a:t>
            </a:r>
            <a:r>
              <a:rPr lang="en-ID" dirty="0" err="1">
                <a:solidFill>
                  <a:schemeClr val="bg1"/>
                </a:solidFill>
                <a:effectLst/>
              </a:rPr>
              <a:t>diatas</a:t>
            </a:r>
            <a:r>
              <a:rPr lang="en-ID" dirty="0">
                <a:solidFill>
                  <a:schemeClr val="bg1"/>
                </a:solidFill>
                <a:effectLst/>
              </a:rPr>
              <a:t>, </a:t>
            </a:r>
            <a:r>
              <a:rPr lang="en-ID" dirty="0" err="1">
                <a:solidFill>
                  <a:schemeClr val="bg1"/>
                </a:solidFill>
                <a:effectLst/>
              </a:rPr>
              <a:t>distribusi</a:t>
            </a:r>
            <a:r>
              <a:rPr lang="en-ID" dirty="0">
                <a:solidFill>
                  <a:schemeClr val="bg1"/>
                </a:solidFill>
                <a:effectLst/>
              </a:rPr>
              <a:t> data </a:t>
            </a:r>
            <a:r>
              <a:rPr lang="en-ID" dirty="0" err="1">
                <a:solidFill>
                  <a:schemeClr val="bg1"/>
                </a:solidFill>
                <a:effectLst/>
              </a:rPr>
              <a:t>untuk</a:t>
            </a:r>
            <a:r>
              <a:rPr lang="en-ID" dirty="0">
                <a:solidFill>
                  <a:schemeClr val="bg1"/>
                </a:solidFill>
                <a:effectLst/>
              </a:rPr>
              <a:t> customer income </a:t>
            </a:r>
            <a:r>
              <a:rPr lang="en-ID" dirty="0" err="1">
                <a:solidFill>
                  <a:schemeClr val="bg1"/>
                </a:solidFill>
                <a:effectLst/>
              </a:rPr>
              <a:t>terdistribusi</a:t>
            </a:r>
            <a:r>
              <a:rPr lang="en-ID" dirty="0">
                <a:solidFill>
                  <a:schemeClr val="bg1"/>
                </a:solidFill>
                <a:effectLst/>
              </a:rPr>
              <a:t> </a:t>
            </a:r>
            <a:r>
              <a:rPr lang="en-ID" dirty="0" err="1">
                <a:solidFill>
                  <a:schemeClr val="bg1"/>
                </a:solidFill>
                <a:effectLst/>
              </a:rPr>
              <a:t>tidak</a:t>
            </a:r>
            <a:r>
              <a:rPr lang="en-ID" dirty="0">
                <a:solidFill>
                  <a:schemeClr val="bg1"/>
                </a:solidFill>
                <a:effectLst/>
              </a:rPr>
              <a:t> normal (skewed </a:t>
            </a:r>
            <a:r>
              <a:rPr lang="en-ID" dirty="0" err="1">
                <a:solidFill>
                  <a:schemeClr val="bg1"/>
                </a:solidFill>
                <a:effectLst/>
              </a:rPr>
              <a:t>kanan</a:t>
            </a:r>
            <a:r>
              <a:rPr lang="en-ID" dirty="0">
                <a:solidFill>
                  <a:schemeClr val="bg1"/>
                </a:solidFill>
                <a:effectLst/>
              </a:rPr>
              <a:t>).</a:t>
            </a:r>
          </a:p>
          <a:p>
            <a:r>
              <a:rPr lang="en-ID" dirty="0">
                <a:solidFill>
                  <a:schemeClr val="bg1"/>
                </a:solidFill>
                <a:effectLst/>
              </a:rPr>
              <a:t>Oleh </a:t>
            </a:r>
            <a:r>
              <a:rPr lang="en-ID" dirty="0" err="1">
                <a:solidFill>
                  <a:schemeClr val="bg1"/>
                </a:solidFill>
                <a:effectLst/>
              </a:rPr>
              <a:t>karena</a:t>
            </a:r>
            <a:r>
              <a:rPr lang="en-ID" dirty="0">
                <a:solidFill>
                  <a:schemeClr val="bg1"/>
                </a:solidFill>
                <a:effectLst/>
              </a:rPr>
              <a:t> </a:t>
            </a:r>
            <a:r>
              <a:rPr lang="en-ID" dirty="0" err="1">
                <a:solidFill>
                  <a:schemeClr val="bg1"/>
                </a:solidFill>
                <a:effectLst/>
              </a:rPr>
              <a:t>itu</a:t>
            </a:r>
            <a:r>
              <a:rPr lang="en-ID" dirty="0">
                <a:solidFill>
                  <a:schemeClr val="bg1"/>
                </a:solidFill>
                <a:effectLst/>
              </a:rPr>
              <a:t> </a:t>
            </a:r>
            <a:r>
              <a:rPr lang="en-ID" dirty="0" err="1">
                <a:solidFill>
                  <a:schemeClr val="bg1"/>
                </a:solidFill>
                <a:effectLst/>
              </a:rPr>
              <a:t>untuk</a:t>
            </a:r>
            <a:r>
              <a:rPr lang="en-ID" dirty="0">
                <a:solidFill>
                  <a:schemeClr val="bg1"/>
                </a:solidFill>
                <a:effectLst/>
              </a:rPr>
              <a:t> </a:t>
            </a:r>
            <a:r>
              <a:rPr lang="en-ID" dirty="0" err="1">
                <a:solidFill>
                  <a:schemeClr val="bg1"/>
                </a:solidFill>
                <a:effectLst/>
              </a:rPr>
              <a:t>mendapatkan</a:t>
            </a:r>
            <a:r>
              <a:rPr lang="en-ID" dirty="0">
                <a:solidFill>
                  <a:schemeClr val="bg1"/>
                </a:solidFill>
                <a:effectLst/>
              </a:rPr>
              <a:t> </a:t>
            </a:r>
            <a:r>
              <a:rPr lang="en-ID" dirty="0" err="1">
                <a:solidFill>
                  <a:schemeClr val="bg1"/>
                </a:solidFill>
                <a:effectLst/>
              </a:rPr>
              <a:t>penghitungan</a:t>
            </a:r>
            <a:r>
              <a:rPr lang="en-ID" dirty="0">
                <a:solidFill>
                  <a:schemeClr val="bg1"/>
                </a:solidFill>
                <a:effectLst/>
              </a:rPr>
              <a:t> yang </a:t>
            </a:r>
            <a:r>
              <a:rPr lang="en-ID" dirty="0" err="1">
                <a:solidFill>
                  <a:schemeClr val="bg1"/>
                </a:solidFill>
                <a:effectLst/>
              </a:rPr>
              <a:t>tepat</a:t>
            </a:r>
            <a:r>
              <a:rPr lang="en-ID" dirty="0">
                <a:solidFill>
                  <a:schemeClr val="bg1"/>
                </a:solidFill>
                <a:effectLst/>
              </a:rPr>
              <a:t> </a:t>
            </a:r>
            <a:r>
              <a:rPr lang="en-ID" dirty="0" err="1">
                <a:solidFill>
                  <a:schemeClr val="bg1"/>
                </a:solidFill>
                <a:effectLst/>
              </a:rPr>
              <a:t>saya</a:t>
            </a:r>
            <a:r>
              <a:rPr lang="en-ID" dirty="0">
                <a:solidFill>
                  <a:schemeClr val="bg1"/>
                </a:solidFill>
                <a:effectLst/>
              </a:rPr>
              <a:t> </a:t>
            </a:r>
            <a:r>
              <a:rPr lang="en-ID" dirty="0" err="1">
                <a:solidFill>
                  <a:schemeClr val="bg1"/>
                </a:solidFill>
                <a:effectLst/>
              </a:rPr>
              <a:t>mengisi</a:t>
            </a:r>
            <a:r>
              <a:rPr lang="en-ID" dirty="0">
                <a:solidFill>
                  <a:schemeClr val="bg1"/>
                </a:solidFill>
                <a:effectLst/>
              </a:rPr>
              <a:t> null </a:t>
            </a:r>
            <a:r>
              <a:rPr lang="en-ID" dirty="0" err="1">
                <a:solidFill>
                  <a:schemeClr val="bg1"/>
                </a:solidFill>
                <a:effectLst/>
              </a:rPr>
              <a:t>dengan</a:t>
            </a:r>
            <a:r>
              <a:rPr lang="en-ID" dirty="0">
                <a:solidFill>
                  <a:schemeClr val="bg1"/>
                </a:solidFill>
                <a:effectLst/>
              </a:rPr>
              <a:t> </a:t>
            </a:r>
            <a:r>
              <a:rPr lang="en-ID" dirty="0" err="1">
                <a:solidFill>
                  <a:schemeClr val="bg1"/>
                </a:solidFill>
                <a:effectLst/>
              </a:rPr>
              <a:t>nilai</a:t>
            </a:r>
            <a:r>
              <a:rPr lang="en-ID" dirty="0">
                <a:solidFill>
                  <a:schemeClr val="bg1"/>
                </a:solidFill>
                <a:effectLst/>
              </a:rPr>
              <a:t> Median-</a:t>
            </a:r>
            <a:r>
              <a:rPr lang="en-ID" dirty="0" err="1">
                <a:solidFill>
                  <a:schemeClr val="bg1"/>
                </a:solidFill>
                <a:effectLst/>
              </a:rPr>
              <a:t>nya</a:t>
            </a:r>
            <a:endParaRPr lang="en-ID" dirty="0">
              <a:solidFill>
                <a:schemeClr val="bg1"/>
              </a:solidFill>
              <a:effectLst/>
            </a:endParaRPr>
          </a:p>
        </p:txBody>
      </p:sp>
      <p:pic>
        <p:nvPicPr>
          <p:cNvPr id="9" name="Picture 8">
            <a:extLst>
              <a:ext uri="{FF2B5EF4-FFF2-40B4-BE49-F238E27FC236}">
                <a16:creationId xmlns:a16="http://schemas.microsoft.com/office/drawing/2014/main" id="{7400D15A-5678-7A53-EB13-409A5C1A95F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7447" y="1597131"/>
            <a:ext cx="6355093" cy="4983490"/>
          </a:xfrm>
          <a:prstGeom prst="rect">
            <a:avLst/>
          </a:prstGeom>
        </p:spPr>
      </p:pic>
    </p:spTree>
    <p:extLst>
      <p:ext uri="{BB962C8B-B14F-4D97-AF65-F5344CB8AC3E}">
        <p14:creationId xmlns:p14="http://schemas.microsoft.com/office/powerpoint/2010/main" val="12789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357A96D4-F41B-939D-224E-354DABDD2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5257-2E6D-B886-1010-44E9470FC0EE}"/>
              </a:ext>
            </a:extLst>
          </p:cNvPr>
          <p:cNvSpPr>
            <a:spLocks noGrp="1"/>
          </p:cNvSpPr>
          <p:nvPr>
            <p:ph type="title"/>
          </p:nvPr>
        </p:nvSpPr>
        <p:spPr>
          <a:xfrm>
            <a:off x="913795" y="609600"/>
            <a:ext cx="10353762" cy="695325"/>
          </a:xfrm>
        </p:spPr>
        <p:txBody>
          <a:bodyPr>
            <a:normAutofit fontScale="90000"/>
          </a:bodyPr>
          <a:lstStyle/>
          <a:p>
            <a:r>
              <a:rPr lang="en-US" dirty="0">
                <a:solidFill>
                  <a:schemeClr val="bg1"/>
                </a:solidFill>
                <a:effectLst/>
              </a:rPr>
              <a:t>Final Dataset</a:t>
            </a:r>
            <a:endParaRPr lang="en-ID" dirty="0">
              <a:solidFill>
                <a:schemeClr val="bg1"/>
              </a:solidFill>
              <a:effectLst/>
            </a:endParaRPr>
          </a:p>
        </p:txBody>
      </p:sp>
      <p:sp>
        <p:nvSpPr>
          <p:cNvPr id="3" name="Content Placeholder 2">
            <a:extLst>
              <a:ext uri="{FF2B5EF4-FFF2-40B4-BE49-F238E27FC236}">
                <a16:creationId xmlns:a16="http://schemas.microsoft.com/office/drawing/2014/main" id="{06143382-1EBB-83CA-3914-31F603C2BFDC}"/>
              </a:ext>
            </a:extLst>
          </p:cNvPr>
          <p:cNvSpPr>
            <a:spLocks noGrp="1"/>
          </p:cNvSpPr>
          <p:nvPr>
            <p:ph idx="1"/>
          </p:nvPr>
        </p:nvSpPr>
        <p:spPr>
          <a:xfrm>
            <a:off x="632851" y="1376366"/>
            <a:ext cx="5457825" cy="3019424"/>
          </a:xfrm>
        </p:spPr>
        <p:txBody>
          <a:bodyPr>
            <a:normAutofit fontScale="40000" lnSpcReduction="20000"/>
          </a:bodyPr>
          <a:lstStyle/>
          <a:p>
            <a:pPr marL="36900" indent="0">
              <a:buNone/>
            </a:pPr>
            <a:r>
              <a:rPr lang="en-US" sz="4500" dirty="0">
                <a:solidFill>
                  <a:schemeClr val="bg1"/>
                </a:solidFill>
                <a:effectLst/>
              </a:rPr>
              <a:t>People</a:t>
            </a:r>
          </a:p>
          <a:p>
            <a:r>
              <a:rPr lang="en-US" dirty="0">
                <a:solidFill>
                  <a:schemeClr val="bg1"/>
                </a:solidFill>
                <a:effectLst/>
                <a:latin typeface="Arial" panose="020B0604020202020204" pitchFamily="34" charset="0"/>
                <a:cs typeface="Arial" panose="020B0604020202020204" pitchFamily="34" charset="0"/>
              </a:rPr>
              <a:t>ID: Customer's unique identifier</a:t>
            </a:r>
          </a:p>
          <a:p>
            <a:r>
              <a:rPr lang="en-US" dirty="0" err="1">
                <a:solidFill>
                  <a:schemeClr val="bg1"/>
                </a:solidFill>
                <a:effectLst/>
                <a:latin typeface="Arial" panose="020B0604020202020204" pitchFamily="34" charset="0"/>
                <a:cs typeface="Arial" panose="020B0604020202020204" pitchFamily="34" charset="0"/>
              </a:rPr>
              <a:t>Year_Birth</a:t>
            </a:r>
            <a:r>
              <a:rPr lang="en-US" dirty="0">
                <a:solidFill>
                  <a:schemeClr val="bg1"/>
                </a:solidFill>
                <a:effectLst/>
                <a:latin typeface="Arial" panose="020B0604020202020204" pitchFamily="34" charset="0"/>
                <a:cs typeface="Arial" panose="020B0604020202020204" pitchFamily="34" charset="0"/>
              </a:rPr>
              <a:t>: Customer's birth year</a:t>
            </a:r>
          </a:p>
          <a:p>
            <a:r>
              <a:rPr lang="en-US" dirty="0">
                <a:solidFill>
                  <a:schemeClr val="bg1"/>
                </a:solidFill>
                <a:effectLst/>
                <a:latin typeface="Arial" panose="020B0604020202020204" pitchFamily="34" charset="0"/>
                <a:cs typeface="Arial" panose="020B0604020202020204" pitchFamily="34" charset="0"/>
              </a:rPr>
              <a:t>Education: Customer's education level</a:t>
            </a:r>
          </a:p>
          <a:p>
            <a:r>
              <a:rPr lang="en-US" dirty="0" err="1">
                <a:solidFill>
                  <a:schemeClr val="bg1"/>
                </a:solidFill>
                <a:effectLst/>
                <a:latin typeface="Arial" panose="020B0604020202020204" pitchFamily="34" charset="0"/>
                <a:cs typeface="Arial" panose="020B0604020202020204" pitchFamily="34" charset="0"/>
              </a:rPr>
              <a:t>Marital_Status</a:t>
            </a:r>
            <a:r>
              <a:rPr lang="en-US" dirty="0">
                <a:solidFill>
                  <a:schemeClr val="bg1"/>
                </a:solidFill>
                <a:effectLst/>
                <a:latin typeface="Arial" panose="020B0604020202020204" pitchFamily="34" charset="0"/>
                <a:cs typeface="Arial" panose="020B0604020202020204" pitchFamily="34" charset="0"/>
              </a:rPr>
              <a:t>: Customer's marital status</a:t>
            </a:r>
          </a:p>
          <a:p>
            <a:r>
              <a:rPr lang="en-US" dirty="0">
                <a:solidFill>
                  <a:schemeClr val="bg1"/>
                </a:solidFill>
                <a:effectLst/>
                <a:latin typeface="Arial" panose="020B0604020202020204" pitchFamily="34" charset="0"/>
                <a:cs typeface="Arial" panose="020B0604020202020204" pitchFamily="34" charset="0"/>
              </a:rPr>
              <a:t>Income: Customer's yearly household income</a:t>
            </a:r>
          </a:p>
          <a:p>
            <a:r>
              <a:rPr lang="en-US" dirty="0" err="1">
                <a:solidFill>
                  <a:schemeClr val="bg1"/>
                </a:solidFill>
                <a:effectLst/>
                <a:latin typeface="Arial" panose="020B0604020202020204" pitchFamily="34" charset="0"/>
                <a:cs typeface="Arial" panose="020B0604020202020204" pitchFamily="34" charset="0"/>
              </a:rPr>
              <a:t>Kidhome</a:t>
            </a:r>
            <a:r>
              <a:rPr lang="en-US" dirty="0">
                <a:solidFill>
                  <a:schemeClr val="bg1"/>
                </a:solidFill>
                <a:effectLst/>
                <a:latin typeface="Arial" panose="020B0604020202020204" pitchFamily="34" charset="0"/>
                <a:cs typeface="Arial" panose="020B0604020202020204" pitchFamily="34" charset="0"/>
              </a:rPr>
              <a:t>: Number of children in customer's household</a:t>
            </a:r>
          </a:p>
          <a:p>
            <a:r>
              <a:rPr lang="en-US" dirty="0" err="1">
                <a:solidFill>
                  <a:schemeClr val="bg1"/>
                </a:solidFill>
                <a:effectLst/>
                <a:latin typeface="Arial" panose="020B0604020202020204" pitchFamily="34" charset="0"/>
                <a:cs typeface="Arial" panose="020B0604020202020204" pitchFamily="34" charset="0"/>
              </a:rPr>
              <a:t>Teenhome</a:t>
            </a:r>
            <a:r>
              <a:rPr lang="en-US" dirty="0">
                <a:solidFill>
                  <a:schemeClr val="bg1"/>
                </a:solidFill>
                <a:effectLst/>
                <a:latin typeface="Arial" panose="020B0604020202020204" pitchFamily="34" charset="0"/>
                <a:cs typeface="Arial" panose="020B0604020202020204" pitchFamily="34" charset="0"/>
              </a:rPr>
              <a:t>: Number of teenagers in customer's household</a:t>
            </a:r>
          </a:p>
          <a:p>
            <a:r>
              <a:rPr lang="en-US" dirty="0" err="1">
                <a:solidFill>
                  <a:schemeClr val="bg1"/>
                </a:solidFill>
                <a:effectLst/>
                <a:latin typeface="Arial" panose="020B0604020202020204" pitchFamily="34" charset="0"/>
                <a:cs typeface="Arial" panose="020B0604020202020204" pitchFamily="34" charset="0"/>
              </a:rPr>
              <a:t>Dt_Customer</a:t>
            </a:r>
            <a:r>
              <a:rPr lang="en-US" dirty="0">
                <a:solidFill>
                  <a:schemeClr val="bg1"/>
                </a:solidFill>
                <a:effectLst/>
                <a:latin typeface="Arial" panose="020B0604020202020204" pitchFamily="34" charset="0"/>
                <a:cs typeface="Arial" panose="020B0604020202020204" pitchFamily="34" charset="0"/>
              </a:rPr>
              <a:t>: Date of customer's enrollment with the company</a:t>
            </a:r>
          </a:p>
          <a:p>
            <a:r>
              <a:rPr lang="en-US" dirty="0">
                <a:solidFill>
                  <a:schemeClr val="bg1"/>
                </a:solidFill>
                <a:effectLst/>
                <a:latin typeface="Arial" panose="020B0604020202020204" pitchFamily="34" charset="0"/>
                <a:cs typeface="Arial" panose="020B0604020202020204" pitchFamily="34" charset="0"/>
              </a:rPr>
              <a:t>Recency: Number of days since customer's last purchase</a:t>
            </a:r>
          </a:p>
          <a:p>
            <a:r>
              <a:rPr lang="en-US" dirty="0">
                <a:solidFill>
                  <a:schemeClr val="bg1"/>
                </a:solidFill>
                <a:effectLst/>
                <a:latin typeface="Arial" panose="020B0604020202020204" pitchFamily="34" charset="0"/>
                <a:cs typeface="Arial" panose="020B0604020202020204" pitchFamily="34" charset="0"/>
              </a:rPr>
              <a:t>Complain: 1 if the customer complained in the last 2 years, 0 otherwise</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Category Recency: Categorical recency by month</a:t>
            </a:r>
            <a:endParaRPr lang="en-ID" dirty="0">
              <a:ln>
                <a:solidFill>
                  <a:srgbClr val="00B0F0">
                    <a:alpha val="10000"/>
                  </a:srgbClr>
                </a:solidFill>
              </a:ln>
              <a:solidFill>
                <a:srgbClr val="002060"/>
              </a:solidFill>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A74BC528-0BEE-860F-C90B-E21FB86A2B20}"/>
              </a:ext>
            </a:extLst>
          </p:cNvPr>
          <p:cNvSpPr txBox="1">
            <a:spLocks/>
          </p:cNvSpPr>
          <p:nvPr/>
        </p:nvSpPr>
        <p:spPr>
          <a:xfrm>
            <a:off x="6429377" y="1485901"/>
            <a:ext cx="4695823" cy="2362199"/>
          </a:xfrm>
          <a:prstGeom prst="rect">
            <a:avLst/>
          </a:prstGeom>
          <a:effectLst>
            <a:outerShdw blurRad="25400" dir="17880000">
              <a:srgbClr val="000000">
                <a:alpha val="46000"/>
              </a:srgbClr>
            </a:outerShdw>
          </a:effectLst>
        </p:spPr>
        <p:txBody>
          <a:bodyPr vert="horz" lIns="91440" tIns="45720" rIns="91440" bIns="45720" rtlCol="0" anchor="t">
            <a:normAutofit fontScale="4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Product</a:t>
            </a:r>
          </a:p>
          <a:p>
            <a:r>
              <a:rPr lang="en-US" dirty="0" err="1">
                <a:solidFill>
                  <a:schemeClr val="bg1"/>
                </a:solidFill>
                <a:effectLst/>
                <a:latin typeface="Arial" panose="020B0604020202020204" pitchFamily="34" charset="0"/>
                <a:cs typeface="Arial" panose="020B0604020202020204" pitchFamily="34" charset="0"/>
              </a:rPr>
              <a:t>MntWines</a:t>
            </a:r>
            <a:r>
              <a:rPr lang="en-US" dirty="0">
                <a:solidFill>
                  <a:schemeClr val="bg1"/>
                </a:solidFill>
                <a:effectLst/>
                <a:latin typeface="Arial" panose="020B0604020202020204" pitchFamily="34" charset="0"/>
                <a:cs typeface="Arial" panose="020B0604020202020204" pitchFamily="34" charset="0"/>
              </a:rPr>
              <a:t>: Amount spent on wine in last 2 years</a:t>
            </a:r>
          </a:p>
          <a:p>
            <a:r>
              <a:rPr lang="en-US" dirty="0" err="1">
                <a:solidFill>
                  <a:schemeClr val="bg1"/>
                </a:solidFill>
                <a:effectLst/>
                <a:latin typeface="Arial" panose="020B0604020202020204" pitchFamily="34" charset="0"/>
                <a:cs typeface="Arial" panose="020B0604020202020204" pitchFamily="34" charset="0"/>
              </a:rPr>
              <a:t>MntFruits</a:t>
            </a:r>
            <a:r>
              <a:rPr lang="en-US" dirty="0">
                <a:solidFill>
                  <a:schemeClr val="bg1"/>
                </a:solidFill>
                <a:effectLst/>
                <a:latin typeface="Arial" panose="020B0604020202020204" pitchFamily="34" charset="0"/>
                <a:cs typeface="Arial" panose="020B0604020202020204" pitchFamily="34" charset="0"/>
              </a:rPr>
              <a:t>: Amount spent on fruits in last 2 years</a:t>
            </a:r>
          </a:p>
          <a:p>
            <a:r>
              <a:rPr lang="en-US" dirty="0" err="1">
                <a:solidFill>
                  <a:schemeClr val="bg1"/>
                </a:solidFill>
                <a:effectLst/>
                <a:latin typeface="Arial" panose="020B0604020202020204" pitchFamily="34" charset="0"/>
                <a:cs typeface="Arial" panose="020B0604020202020204" pitchFamily="34" charset="0"/>
              </a:rPr>
              <a:t>MntMeatProducts</a:t>
            </a:r>
            <a:r>
              <a:rPr lang="en-US" dirty="0">
                <a:solidFill>
                  <a:schemeClr val="bg1"/>
                </a:solidFill>
                <a:effectLst/>
                <a:latin typeface="Arial" panose="020B0604020202020204" pitchFamily="34" charset="0"/>
                <a:cs typeface="Arial" panose="020B0604020202020204" pitchFamily="34" charset="0"/>
              </a:rPr>
              <a:t>: Amount spent on meat in last 2 years</a:t>
            </a:r>
          </a:p>
          <a:p>
            <a:r>
              <a:rPr lang="en-US" dirty="0" err="1">
                <a:solidFill>
                  <a:schemeClr val="bg1"/>
                </a:solidFill>
                <a:effectLst/>
                <a:latin typeface="Arial" panose="020B0604020202020204" pitchFamily="34" charset="0"/>
                <a:cs typeface="Arial" panose="020B0604020202020204" pitchFamily="34" charset="0"/>
              </a:rPr>
              <a:t>MntFishProducts</a:t>
            </a:r>
            <a:r>
              <a:rPr lang="en-US" dirty="0">
                <a:solidFill>
                  <a:schemeClr val="bg1"/>
                </a:solidFill>
                <a:effectLst/>
                <a:latin typeface="Arial" panose="020B0604020202020204" pitchFamily="34" charset="0"/>
                <a:cs typeface="Arial" panose="020B0604020202020204" pitchFamily="34" charset="0"/>
              </a:rPr>
              <a:t>: Amount spent on fish in last 2 years</a:t>
            </a:r>
          </a:p>
          <a:p>
            <a:r>
              <a:rPr lang="en-US" dirty="0" err="1">
                <a:solidFill>
                  <a:schemeClr val="bg1"/>
                </a:solidFill>
                <a:effectLst/>
                <a:latin typeface="Arial" panose="020B0604020202020204" pitchFamily="34" charset="0"/>
                <a:cs typeface="Arial" panose="020B0604020202020204" pitchFamily="34" charset="0"/>
              </a:rPr>
              <a:t>MntSweetProducts</a:t>
            </a:r>
            <a:r>
              <a:rPr lang="en-US" dirty="0">
                <a:solidFill>
                  <a:schemeClr val="bg1"/>
                </a:solidFill>
                <a:effectLst/>
                <a:latin typeface="Arial" panose="020B0604020202020204" pitchFamily="34" charset="0"/>
                <a:cs typeface="Arial" panose="020B0604020202020204" pitchFamily="34" charset="0"/>
              </a:rPr>
              <a:t>: Amount spent on sweets in last 2 years</a:t>
            </a:r>
          </a:p>
          <a:p>
            <a:r>
              <a:rPr lang="en-US" dirty="0" err="1">
                <a:solidFill>
                  <a:schemeClr val="bg1"/>
                </a:solidFill>
                <a:effectLst/>
                <a:latin typeface="Arial" panose="020B0604020202020204" pitchFamily="34" charset="0"/>
                <a:cs typeface="Arial" panose="020B0604020202020204" pitchFamily="34" charset="0"/>
              </a:rPr>
              <a:t>MntGoldProds</a:t>
            </a:r>
            <a:r>
              <a:rPr lang="en-US" dirty="0">
                <a:solidFill>
                  <a:schemeClr val="bg1"/>
                </a:solidFill>
                <a:effectLst/>
                <a:latin typeface="Arial" panose="020B0604020202020204" pitchFamily="34" charset="0"/>
                <a:cs typeface="Arial" panose="020B0604020202020204" pitchFamily="34" charset="0"/>
              </a:rPr>
              <a:t>: Amount spent on gold in last 2 years</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Monetary: Total Amount</a:t>
            </a:r>
          </a:p>
        </p:txBody>
      </p:sp>
      <p:sp>
        <p:nvSpPr>
          <p:cNvPr id="7" name="Content Placeholder 2">
            <a:extLst>
              <a:ext uri="{FF2B5EF4-FFF2-40B4-BE49-F238E27FC236}">
                <a16:creationId xmlns:a16="http://schemas.microsoft.com/office/drawing/2014/main" id="{53A9458D-45D8-157B-3D46-5BF384108CD2}"/>
              </a:ext>
            </a:extLst>
          </p:cNvPr>
          <p:cNvSpPr txBox="1">
            <a:spLocks/>
          </p:cNvSpPr>
          <p:nvPr/>
        </p:nvSpPr>
        <p:spPr>
          <a:xfrm>
            <a:off x="632851" y="4395790"/>
            <a:ext cx="5457825" cy="1985960"/>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Promotion</a:t>
            </a:r>
          </a:p>
          <a:p>
            <a:r>
              <a:rPr lang="en-US" dirty="0" err="1">
                <a:solidFill>
                  <a:schemeClr val="bg1"/>
                </a:solidFill>
                <a:effectLst/>
                <a:latin typeface="Arial" panose="020B0604020202020204" pitchFamily="34" charset="0"/>
                <a:cs typeface="Arial" panose="020B0604020202020204" pitchFamily="34" charset="0"/>
              </a:rPr>
              <a:t>NumDealsPurchases</a:t>
            </a:r>
            <a:r>
              <a:rPr lang="en-US" dirty="0">
                <a:solidFill>
                  <a:schemeClr val="bg1"/>
                </a:solidFill>
                <a:effectLst/>
                <a:latin typeface="Arial" panose="020B0604020202020204" pitchFamily="34" charset="0"/>
                <a:cs typeface="Arial" panose="020B0604020202020204" pitchFamily="34" charset="0"/>
              </a:rPr>
              <a:t>: Number of purchases made with a discount</a:t>
            </a:r>
          </a:p>
          <a:p>
            <a:r>
              <a:rPr lang="en-US" dirty="0">
                <a:solidFill>
                  <a:schemeClr val="bg1"/>
                </a:solidFill>
                <a:effectLst/>
                <a:latin typeface="Arial" panose="020B0604020202020204" pitchFamily="34" charset="0"/>
                <a:cs typeface="Arial" panose="020B0604020202020204" pitchFamily="34" charset="0"/>
              </a:rPr>
              <a:t>AcceptedCmp1: 1 if the customer accepted the offer in the 1st campaign, 0 otherwise</a:t>
            </a:r>
          </a:p>
          <a:p>
            <a:r>
              <a:rPr lang="en-US" dirty="0">
                <a:solidFill>
                  <a:schemeClr val="bg1"/>
                </a:solidFill>
                <a:effectLst/>
                <a:latin typeface="Arial" panose="020B0604020202020204" pitchFamily="34" charset="0"/>
                <a:cs typeface="Arial" panose="020B0604020202020204" pitchFamily="34" charset="0"/>
              </a:rPr>
              <a:t>AcceptedCmp2: 1 if the customer accepted the offer in the 2nd campaign, 0 otherwise</a:t>
            </a:r>
          </a:p>
          <a:p>
            <a:r>
              <a:rPr lang="en-US" dirty="0">
                <a:solidFill>
                  <a:schemeClr val="bg1"/>
                </a:solidFill>
                <a:effectLst/>
                <a:latin typeface="Arial" panose="020B0604020202020204" pitchFamily="34" charset="0"/>
                <a:cs typeface="Arial" panose="020B0604020202020204" pitchFamily="34" charset="0"/>
              </a:rPr>
              <a:t>AcceptedCmp3: 1 if the customer accepted the offer in the 3rd campaign, 0 otherwise</a:t>
            </a:r>
          </a:p>
          <a:p>
            <a:r>
              <a:rPr lang="en-US" dirty="0">
                <a:solidFill>
                  <a:schemeClr val="bg1"/>
                </a:solidFill>
                <a:effectLst/>
                <a:latin typeface="Arial" panose="020B0604020202020204" pitchFamily="34" charset="0"/>
                <a:cs typeface="Arial" panose="020B0604020202020204" pitchFamily="34" charset="0"/>
              </a:rPr>
              <a:t>AcceptedCmp4: 1 if the customer accepted the offer in the 4th campaign, 0 otherwise</a:t>
            </a:r>
          </a:p>
          <a:p>
            <a:r>
              <a:rPr lang="en-US" dirty="0">
                <a:solidFill>
                  <a:schemeClr val="bg1"/>
                </a:solidFill>
                <a:effectLst/>
                <a:latin typeface="Arial" panose="020B0604020202020204" pitchFamily="34" charset="0"/>
                <a:cs typeface="Arial" panose="020B0604020202020204" pitchFamily="34" charset="0"/>
              </a:rPr>
              <a:t>AcceptedCmp5: 1 if the customer accepted the offer in the 5th campaign, 0 otherwise</a:t>
            </a:r>
          </a:p>
          <a:p>
            <a:r>
              <a:rPr lang="en-US" dirty="0">
                <a:solidFill>
                  <a:schemeClr val="bg1"/>
                </a:solidFill>
                <a:effectLst/>
                <a:latin typeface="Arial" panose="020B0604020202020204" pitchFamily="34" charset="0"/>
                <a:cs typeface="Arial" panose="020B0604020202020204" pitchFamily="34" charset="0"/>
              </a:rPr>
              <a:t>Response: 1 if the customer accepted the offer in the last campaign, 0 otherwise</a:t>
            </a:r>
          </a:p>
        </p:txBody>
      </p:sp>
      <p:sp>
        <p:nvSpPr>
          <p:cNvPr id="8" name="Content Placeholder 2">
            <a:extLst>
              <a:ext uri="{FF2B5EF4-FFF2-40B4-BE49-F238E27FC236}">
                <a16:creationId xmlns:a16="http://schemas.microsoft.com/office/drawing/2014/main" id="{51C5DB8D-9A12-2E48-6BF0-1BA41DA3334C}"/>
              </a:ext>
            </a:extLst>
          </p:cNvPr>
          <p:cNvSpPr txBox="1">
            <a:spLocks/>
          </p:cNvSpPr>
          <p:nvPr/>
        </p:nvSpPr>
        <p:spPr>
          <a:xfrm>
            <a:off x="6429377" y="4197350"/>
            <a:ext cx="5176881" cy="1985960"/>
          </a:xfrm>
          <a:prstGeom prst="rect">
            <a:avLst/>
          </a:prstGeom>
          <a:effectLst>
            <a:outerShdw blurRad="25400" dir="17880000">
              <a:srgbClr val="000000">
                <a:alpha val="46000"/>
              </a:srgbClr>
            </a:outerShdw>
          </a:effectLst>
        </p:spPr>
        <p:txBody>
          <a:bodyPr vert="horz" lIns="91440" tIns="45720" rIns="91440" bIns="45720" rtlCol="0" anchor="t">
            <a:normAutofit fontScale="4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Place</a:t>
            </a:r>
          </a:p>
          <a:p>
            <a:r>
              <a:rPr lang="en-US" dirty="0" err="1">
                <a:solidFill>
                  <a:schemeClr val="bg1"/>
                </a:solidFill>
                <a:effectLst/>
                <a:latin typeface="Arial" panose="020B0604020202020204" pitchFamily="34" charset="0"/>
                <a:cs typeface="Arial" panose="020B0604020202020204" pitchFamily="34" charset="0"/>
              </a:rPr>
              <a:t>NumWebPurchases</a:t>
            </a:r>
            <a:r>
              <a:rPr lang="en-US" dirty="0">
                <a:solidFill>
                  <a:schemeClr val="bg1"/>
                </a:solidFill>
                <a:effectLst/>
                <a:latin typeface="Arial" panose="020B0604020202020204" pitchFamily="34" charset="0"/>
                <a:cs typeface="Arial" panose="020B0604020202020204" pitchFamily="34" charset="0"/>
              </a:rPr>
              <a:t>: Number of purchases made through the company’s website</a:t>
            </a:r>
          </a:p>
          <a:p>
            <a:r>
              <a:rPr lang="en-US" dirty="0" err="1">
                <a:solidFill>
                  <a:schemeClr val="bg1"/>
                </a:solidFill>
                <a:effectLst/>
                <a:latin typeface="Arial" panose="020B0604020202020204" pitchFamily="34" charset="0"/>
                <a:cs typeface="Arial" panose="020B0604020202020204" pitchFamily="34" charset="0"/>
              </a:rPr>
              <a:t>NumCatalogPurchases</a:t>
            </a:r>
            <a:r>
              <a:rPr lang="en-US" dirty="0">
                <a:solidFill>
                  <a:schemeClr val="bg1"/>
                </a:solidFill>
                <a:effectLst/>
                <a:latin typeface="Arial" panose="020B0604020202020204" pitchFamily="34" charset="0"/>
                <a:cs typeface="Arial" panose="020B0604020202020204" pitchFamily="34" charset="0"/>
              </a:rPr>
              <a:t>: Number of purchases made using a catalog</a:t>
            </a:r>
          </a:p>
          <a:p>
            <a:r>
              <a:rPr lang="en-US" dirty="0" err="1">
                <a:solidFill>
                  <a:schemeClr val="bg1"/>
                </a:solidFill>
                <a:effectLst/>
                <a:latin typeface="Arial" panose="020B0604020202020204" pitchFamily="34" charset="0"/>
                <a:cs typeface="Arial" panose="020B0604020202020204" pitchFamily="34" charset="0"/>
              </a:rPr>
              <a:t>NumStorePurchases</a:t>
            </a:r>
            <a:r>
              <a:rPr lang="en-US" dirty="0">
                <a:solidFill>
                  <a:schemeClr val="bg1"/>
                </a:solidFill>
                <a:effectLst/>
                <a:latin typeface="Arial" panose="020B0604020202020204" pitchFamily="34" charset="0"/>
                <a:cs typeface="Arial" panose="020B0604020202020204" pitchFamily="34" charset="0"/>
              </a:rPr>
              <a:t>: Number of purchases made directly in stores</a:t>
            </a:r>
          </a:p>
          <a:p>
            <a:r>
              <a:rPr lang="en-US" dirty="0" err="1">
                <a:solidFill>
                  <a:schemeClr val="bg1"/>
                </a:solidFill>
                <a:effectLst/>
                <a:latin typeface="Arial" panose="020B0604020202020204" pitchFamily="34" charset="0"/>
                <a:cs typeface="Arial" panose="020B0604020202020204" pitchFamily="34" charset="0"/>
              </a:rPr>
              <a:t>NumWebVisitsMonth</a:t>
            </a:r>
            <a:r>
              <a:rPr lang="en-US" dirty="0">
                <a:solidFill>
                  <a:schemeClr val="bg1"/>
                </a:solidFill>
                <a:effectLst/>
                <a:latin typeface="Arial" panose="020B0604020202020204" pitchFamily="34" charset="0"/>
                <a:cs typeface="Arial" panose="020B0604020202020204" pitchFamily="34" charset="0"/>
              </a:rPr>
              <a:t>: Number of visits to the company’s website in the last month</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Frequency: Total purchases</a:t>
            </a:r>
          </a:p>
        </p:txBody>
      </p:sp>
      <p:sp>
        <p:nvSpPr>
          <p:cNvPr id="9" name="Title 1">
            <a:extLst>
              <a:ext uri="{FF2B5EF4-FFF2-40B4-BE49-F238E27FC236}">
                <a16:creationId xmlns:a16="http://schemas.microsoft.com/office/drawing/2014/main" id="{8F85407D-5CE1-E794-3BB9-3EC259574652}"/>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0468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Organic</Template>
  <TotalTime>293</TotalTime>
  <Words>1483</Words>
  <Application>Microsoft Office PowerPoint</Application>
  <PresentationFormat>Widescreen</PresentationFormat>
  <Paragraphs>172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Goudy Old Style</vt:lpstr>
      <vt:lpstr>Symbol</vt:lpstr>
      <vt:lpstr>Times New Roman</vt:lpstr>
      <vt:lpstr>Wingdings 2</vt:lpstr>
      <vt:lpstr>SlateVTI</vt:lpstr>
      <vt:lpstr>Supermarket Customer Retention Analysis</vt:lpstr>
      <vt:lpstr>Daftar Isi</vt:lpstr>
      <vt:lpstr>Visi Misi perusahaan</vt:lpstr>
      <vt:lpstr>Struktur Organisasi</vt:lpstr>
      <vt:lpstr>Problem Statement</vt:lpstr>
      <vt:lpstr>Data Cleansing</vt:lpstr>
      <vt:lpstr>Data Cleansing</vt:lpstr>
      <vt:lpstr>Data Cleansing</vt:lpstr>
      <vt:lpstr>Final Dataset</vt:lpstr>
      <vt:lpstr>Dataframe Tambahan</vt:lpstr>
      <vt:lpstr>Membagi LRMF ke dalam 3 segmen</vt:lpstr>
      <vt:lpstr>Karakteristik masing-masing s</vt:lpstr>
      <vt:lpstr>Goals masing-masing segment</vt:lpstr>
      <vt:lpstr>Dampak dari kampanye promosi</vt:lpstr>
      <vt:lpstr>Dampak dari kampanye promosi</vt:lpstr>
      <vt:lpstr>PowerPoint Presentation</vt:lpstr>
      <vt:lpstr>PowerPoint Presentation</vt:lpstr>
      <vt:lpstr>Terimakasih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Eldi Andreanov</dc:creator>
  <cp:lastModifiedBy>Eldi Andreanov</cp:lastModifiedBy>
  <cp:revision>22</cp:revision>
  <dcterms:created xsi:type="dcterms:W3CDTF">2025-05-22T07:28:02Z</dcterms:created>
  <dcterms:modified xsi:type="dcterms:W3CDTF">2025-05-22T14:12:46Z</dcterms:modified>
</cp:coreProperties>
</file>